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84" r:id="rId4"/>
    <p:sldId id="285" r:id="rId5"/>
    <p:sldId id="270" r:id="rId6"/>
    <p:sldId id="295" r:id="rId7"/>
    <p:sldId id="272" r:id="rId8"/>
    <p:sldId id="271" r:id="rId9"/>
    <p:sldId id="273" r:id="rId10"/>
    <p:sldId id="301" r:id="rId11"/>
    <p:sldId id="274" r:id="rId12"/>
    <p:sldId id="275" r:id="rId13"/>
    <p:sldId id="302" r:id="rId14"/>
    <p:sldId id="260" r:id="rId15"/>
    <p:sldId id="263" r:id="rId16"/>
    <p:sldId id="262" r:id="rId17"/>
    <p:sldId id="278" r:id="rId18"/>
    <p:sldId id="297" r:id="rId19"/>
    <p:sldId id="261" r:id="rId20"/>
    <p:sldId id="265" r:id="rId21"/>
    <p:sldId id="264" r:id="rId22"/>
    <p:sldId id="320" r:id="rId23"/>
    <p:sldId id="321" r:id="rId24"/>
    <p:sldId id="276" r:id="rId25"/>
    <p:sldId id="315" r:id="rId26"/>
    <p:sldId id="316" r:id="rId27"/>
    <p:sldId id="325" r:id="rId28"/>
    <p:sldId id="266" r:id="rId29"/>
    <p:sldId id="328" r:id="rId30"/>
    <p:sldId id="329" r:id="rId31"/>
    <p:sldId id="330" r:id="rId32"/>
    <p:sldId id="331" r:id="rId33"/>
    <p:sldId id="332" r:id="rId34"/>
    <p:sldId id="267" r:id="rId35"/>
    <p:sldId id="269"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7" d="100"/>
          <a:sy n="67" d="100"/>
        </p:scale>
        <p:origin x="648"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endParaRPr lang="fr-CH"/>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CH"/>
          </a:p>
        </p:txBody>
      </p:sp>
      <p:sp>
        <p:nvSpPr>
          <p:cNvPr id="4" name="Espace réservé de la date 3"/>
          <p:cNvSpPr>
            <a:spLocks noGrp="1"/>
          </p:cNvSpPr>
          <p:nvPr>
            <p:ph type="dt" sz="half" idx="10"/>
          </p:nvPr>
        </p:nvSpPr>
        <p:spPr/>
        <p:txBody>
          <a:bodyPr/>
          <a:lstStyle/>
          <a:p>
            <a:fld id="{6700A0C3-A224-40A1-85C8-520915E789D3}" type="datetimeFigureOut">
              <a:rPr lang="fr-CH" smtClean="0"/>
              <a:t>15.03.2021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F76539-70B2-4B01-AA03-92D556C1AA52}" type="slidenum">
              <a:rPr lang="fr-CH" smtClean="0"/>
              <a:t>‹N°›</a:t>
            </a:fld>
            <a:endParaRPr lang="fr-CH"/>
          </a:p>
        </p:txBody>
      </p:sp>
    </p:spTree>
    <p:extLst>
      <p:ext uri="{BB962C8B-B14F-4D97-AF65-F5344CB8AC3E}">
        <p14:creationId xmlns:p14="http://schemas.microsoft.com/office/powerpoint/2010/main" val="4017753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6700A0C3-A224-40A1-85C8-520915E789D3}" type="datetimeFigureOut">
              <a:rPr lang="fr-CH" smtClean="0"/>
              <a:t>15.03.2021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F76539-70B2-4B01-AA03-92D556C1AA52}" type="slidenum">
              <a:rPr lang="fr-CH" smtClean="0"/>
              <a:t>‹N°›</a:t>
            </a:fld>
            <a:endParaRPr lang="fr-CH"/>
          </a:p>
        </p:txBody>
      </p:sp>
    </p:spTree>
    <p:extLst>
      <p:ext uri="{BB962C8B-B14F-4D97-AF65-F5344CB8AC3E}">
        <p14:creationId xmlns:p14="http://schemas.microsoft.com/office/powerpoint/2010/main" val="1824149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6700A0C3-A224-40A1-85C8-520915E789D3}" type="datetimeFigureOut">
              <a:rPr lang="fr-CH" smtClean="0"/>
              <a:t>15.03.2021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F76539-70B2-4B01-AA03-92D556C1AA52}" type="slidenum">
              <a:rPr lang="fr-CH" smtClean="0"/>
              <a:t>‹N°›</a:t>
            </a:fld>
            <a:endParaRPr lang="fr-CH"/>
          </a:p>
        </p:txBody>
      </p:sp>
    </p:spTree>
    <p:extLst>
      <p:ext uri="{BB962C8B-B14F-4D97-AF65-F5344CB8AC3E}">
        <p14:creationId xmlns:p14="http://schemas.microsoft.com/office/powerpoint/2010/main" val="1133935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3/15/2021</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114699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3/15/2021</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119724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3/15/2021</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023418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3/15/2021</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391421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3/15/2021</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782812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3/15/2021</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820366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3/15/2021</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920176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3/15/2021</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390232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6700A0C3-A224-40A1-85C8-520915E789D3}" type="datetimeFigureOut">
              <a:rPr lang="fr-CH" smtClean="0"/>
              <a:t>15.03.2021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F76539-70B2-4B01-AA03-92D556C1AA52}" type="slidenum">
              <a:rPr lang="fr-CH" smtClean="0"/>
              <a:t>‹N°›</a:t>
            </a:fld>
            <a:endParaRPr lang="fr-CH"/>
          </a:p>
        </p:txBody>
      </p:sp>
    </p:spTree>
    <p:extLst>
      <p:ext uri="{BB962C8B-B14F-4D97-AF65-F5344CB8AC3E}">
        <p14:creationId xmlns:p14="http://schemas.microsoft.com/office/powerpoint/2010/main" val="1255708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3/15/2021</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491469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3/15/2021</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269965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3/15/2021</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028896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fr-CH"/>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700A0C3-A224-40A1-85C8-520915E789D3}" type="datetimeFigureOut">
              <a:rPr lang="fr-CH" smtClean="0"/>
              <a:t>15.03.2021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F76539-70B2-4B01-AA03-92D556C1AA52}" type="slidenum">
              <a:rPr lang="fr-CH" smtClean="0"/>
              <a:t>‹N°›</a:t>
            </a:fld>
            <a:endParaRPr lang="fr-CH"/>
          </a:p>
        </p:txBody>
      </p:sp>
    </p:spTree>
    <p:extLst>
      <p:ext uri="{BB962C8B-B14F-4D97-AF65-F5344CB8AC3E}">
        <p14:creationId xmlns:p14="http://schemas.microsoft.com/office/powerpoint/2010/main" val="1943921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6700A0C3-A224-40A1-85C8-520915E789D3}" type="datetimeFigureOut">
              <a:rPr lang="fr-CH" smtClean="0"/>
              <a:t>15.03.2021</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7F76539-70B2-4B01-AA03-92D556C1AA52}" type="slidenum">
              <a:rPr lang="fr-CH" smtClean="0"/>
              <a:t>‹N°›</a:t>
            </a:fld>
            <a:endParaRPr lang="fr-CH"/>
          </a:p>
        </p:txBody>
      </p:sp>
    </p:spTree>
    <p:extLst>
      <p:ext uri="{BB962C8B-B14F-4D97-AF65-F5344CB8AC3E}">
        <p14:creationId xmlns:p14="http://schemas.microsoft.com/office/powerpoint/2010/main" val="3025248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CH"/>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6700A0C3-A224-40A1-85C8-520915E789D3}" type="datetimeFigureOut">
              <a:rPr lang="fr-CH" smtClean="0"/>
              <a:t>15.03.2021</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E7F76539-70B2-4B01-AA03-92D556C1AA52}" type="slidenum">
              <a:rPr lang="fr-CH" smtClean="0"/>
              <a:t>‹N°›</a:t>
            </a:fld>
            <a:endParaRPr lang="fr-CH"/>
          </a:p>
        </p:txBody>
      </p:sp>
    </p:spTree>
    <p:extLst>
      <p:ext uri="{BB962C8B-B14F-4D97-AF65-F5344CB8AC3E}">
        <p14:creationId xmlns:p14="http://schemas.microsoft.com/office/powerpoint/2010/main" val="321737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6700A0C3-A224-40A1-85C8-520915E789D3}" type="datetimeFigureOut">
              <a:rPr lang="fr-CH" smtClean="0"/>
              <a:t>15.03.2021</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E7F76539-70B2-4B01-AA03-92D556C1AA52}" type="slidenum">
              <a:rPr lang="fr-CH" smtClean="0"/>
              <a:t>‹N°›</a:t>
            </a:fld>
            <a:endParaRPr lang="fr-CH"/>
          </a:p>
        </p:txBody>
      </p:sp>
    </p:spTree>
    <p:extLst>
      <p:ext uri="{BB962C8B-B14F-4D97-AF65-F5344CB8AC3E}">
        <p14:creationId xmlns:p14="http://schemas.microsoft.com/office/powerpoint/2010/main" val="2447541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700A0C3-A224-40A1-85C8-520915E789D3}" type="datetimeFigureOut">
              <a:rPr lang="fr-CH" smtClean="0"/>
              <a:t>15.03.2021</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E7F76539-70B2-4B01-AA03-92D556C1AA52}" type="slidenum">
              <a:rPr lang="fr-CH" smtClean="0"/>
              <a:t>‹N°›</a:t>
            </a:fld>
            <a:endParaRPr lang="fr-CH"/>
          </a:p>
        </p:txBody>
      </p:sp>
    </p:spTree>
    <p:extLst>
      <p:ext uri="{BB962C8B-B14F-4D97-AF65-F5344CB8AC3E}">
        <p14:creationId xmlns:p14="http://schemas.microsoft.com/office/powerpoint/2010/main" val="295394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fr-CH"/>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700A0C3-A224-40A1-85C8-520915E789D3}" type="datetimeFigureOut">
              <a:rPr lang="fr-CH" smtClean="0"/>
              <a:t>15.03.2021</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7F76539-70B2-4B01-AA03-92D556C1AA52}" type="slidenum">
              <a:rPr lang="fr-CH" smtClean="0"/>
              <a:t>‹N°›</a:t>
            </a:fld>
            <a:endParaRPr lang="fr-CH"/>
          </a:p>
        </p:txBody>
      </p:sp>
    </p:spTree>
    <p:extLst>
      <p:ext uri="{BB962C8B-B14F-4D97-AF65-F5344CB8AC3E}">
        <p14:creationId xmlns:p14="http://schemas.microsoft.com/office/powerpoint/2010/main" val="42678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fr-CH"/>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700A0C3-A224-40A1-85C8-520915E789D3}" type="datetimeFigureOut">
              <a:rPr lang="fr-CH" smtClean="0"/>
              <a:t>15.03.2021</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7F76539-70B2-4B01-AA03-92D556C1AA52}" type="slidenum">
              <a:rPr lang="fr-CH" smtClean="0"/>
              <a:t>‹N°›</a:t>
            </a:fld>
            <a:endParaRPr lang="fr-CH"/>
          </a:p>
        </p:txBody>
      </p:sp>
    </p:spTree>
    <p:extLst>
      <p:ext uri="{BB962C8B-B14F-4D97-AF65-F5344CB8AC3E}">
        <p14:creationId xmlns:p14="http://schemas.microsoft.com/office/powerpoint/2010/main" val="343592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5000" r="-45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0A0C3-A224-40A1-85C8-520915E789D3}" type="datetimeFigureOut">
              <a:rPr lang="fr-CH" smtClean="0"/>
              <a:t>15.03.2021</a:t>
            </a:fld>
            <a:endParaRPr lang="fr-CH"/>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76539-70B2-4B01-AA03-92D556C1AA52}" type="slidenum">
              <a:rPr lang="fr-CH" smtClean="0"/>
              <a:t>‹N°›</a:t>
            </a:fld>
            <a:endParaRPr lang="fr-CH"/>
          </a:p>
        </p:txBody>
      </p:sp>
    </p:spTree>
    <p:extLst>
      <p:ext uri="{BB962C8B-B14F-4D97-AF65-F5344CB8AC3E}">
        <p14:creationId xmlns:p14="http://schemas.microsoft.com/office/powerpoint/2010/main" val="1668031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3/15/2021</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‹N°›</a:t>
            </a:fld>
            <a:endParaRPr lang="en-US"/>
          </a:p>
        </p:txBody>
      </p:sp>
    </p:spTree>
    <p:extLst>
      <p:ext uri="{BB962C8B-B14F-4D97-AF65-F5344CB8AC3E}">
        <p14:creationId xmlns:p14="http://schemas.microsoft.com/office/powerpoint/2010/main" val="32040674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Extraits%20musicaux/Paganini/n-paganini-caprice-no-5-sumina-studer.mp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Extraits%20musicaux/Liszt/liszt-transcendental-etude-no8-wilde-jagd-kissin.mp4"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Extraits%20musicaux/Schubert/la-jeune-fille-et-la-mort-schubert.mp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Extraits%20musicaux/Berlioz/vlc-record-2020-07-06-15h42m52s-Symphonie%20Fantastique,%20Op.%2014_%20I.%20Reveries.%20Passions_%20Largo%20-%20Allegro%20agitato%20e%20appassionato%20assai-.mp4"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279576" y="484188"/>
            <a:ext cx="7772400" cy="1470025"/>
          </a:xfrm>
        </p:spPr>
        <p:txBody>
          <a:bodyPr>
            <a:normAutofit/>
          </a:bodyPr>
          <a:lstStyle/>
          <a:p>
            <a:r>
              <a:rPr lang="fr-CH" sz="6000" dirty="0">
                <a:ln w="10160">
                  <a:solidFill>
                    <a:schemeClr val="accent1"/>
                  </a:solidFill>
                  <a:prstDash val="solid"/>
                </a:ln>
                <a:solidFill>
                  <a:srgbClr val="FFFFFF"/>
                </a:solidFill>
                <a:effectLst>
                  <a:outerShdw blurRad="38100" dist="32000" dir="5400000" algn="tl">
                    <a:srgbClr val="000000">
                      <a:alpha val="30000"/>
                    </a:srgbClr>
                  </a:outerShdw>
                </a:effectLst>
              </a:rPr>
              <a:t>EPOQUE ROMANTIQUE</a:t>
            </a:r>
            <a:endParaRPr lang="fr-CH" sz="6000" dirty="0"/>
          </a:p>
        </p:txBody>
      </p:sp>
      <p:sp>
        <p:nvSpPr>
          <p:cNvPr id="3" name="Sous-titre 2"/>
          <p:cNvSpPr>
            <a:spLocks noGrp="1"/>
          </p:cNvSpPr>
          <p:nvPr>
            <p:ph type="subTitle" idx="1"/>
          </p:nvPr>
        </p:nvSpPr>
        <p:spPr>
          <a:xfrm>
            <a:off x="2794000" y="2204864"/>
            <a:ext cx="6400800" cy="1752600"/>
          </a:xfrm>
        </p:spPr>
        <p:txBody>
          <a:bodyPr/>
          <a:lstStyle/>
          <a:p>
            <a:r>
              <a:rPr lang="fr-CH" b="1" spc="50" dirty="0">
                <a:ln w="9525" cmpd="sng">
                  <a:solidFill>
                    <a:schemeClr val="accent1"/>
                  </a:solidFill>
                  <a:prstDash val="solid"/>
                </a:ln>
                <a:solidFill>
                  <a:srgbClr val="70AD47">
                    <a:tint val="1000"/>
                  </a:srgbClr>
                </a:solidFill>
                <a:effectLst>
                  <a:glow rad="38100">
                    <a:schemeClr val="accent1">
                      <a:alpha val="40000"/>
                    </a:schemeClr>
                  </a:glow>
                </a:effectLst>
              </a:rPr>
              <a:t>Survol historique</a:t>
            </a:r>
          </a:p>
        </p:txBody>
      </p:sp>
      <p:pic>
        <p:nvPicPr>
          <p:cNvPr id="5" name="montage 1">
            <a:hlinkClick r:id="" action="ppaction://media"/>
            <a:extLst>
              <a:ext uri="{FF2B5EF4-FFF2-40B4-BE49-F238E27FC236}">
                <a16:creationId xmlns:a16="http://schemas.microsoft.com/office/drawing/2014/main" id="{CA1511E4-1191-4890-A1EB-6ABF0D5C9E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62576" y="5085184"/>
            <a:ext cx="203200" cy="203200"/>
          </a:xfrm>
          <a:prstGeom prst="rect">
            <a:avLst/>
          </a:prstGeom>
        </p:spPr>
      </p:pic>
      <p:sp>
        <p:nvSpPr>
          <p:cNvPr id="6" name="ZoneTexte 5">
            <a:extLst>
              <a:ext uri="{FF2B5EF4-FFF2-40B4-BE49-F238E27FC236}">
                <a16:creationId xmlns:a16="http://schemas.microsoft.com/office/drawing/2014/main" id="{F22239B2-81EC-4E31-8F1F-801F9FF482A0}"/>
              </a:ext>
            </a:extLst>
          </p:cNvPr>
          <p:cNvSpPr txBox="1"/>
          <p:nvPr/>
        </p:nvSpPr>
        <p:spPr>
          <a:xfrm>
            <a:off x="8186688" y="6093297"/>
            <a:ext cx="2016224" cy="461665"/>
          </a:xfrm>
          <a:custGeom>
            <a:avLst/>
            <a:gdLst>
              <a:gd name="connsiteX0" fmla="*/ 0 w 2016224"/>
              <a:gd name="connsiteY0" fmla="*/ 0 h 461665"/>
              <a:gd name="connsiteX1" fmla="*/ 504056 w 2016224"/>
              <a:gd name="connsiteY1" fmla="*/ 0 h 461665"/>
              <a:gd name="connsiteX2" fmla="*/ 1008112 w 2016224"/>
              <a:gd name="connsiteY2" fmla="*/ 0 h 461665"/>
              <a:gd name="connsiteX3" fmla="*/ 1552492 w 2016224"/>
              <a:gd name="connsiteY3" fmla="*/ 0 h 461665"/>
              <a:gd name="connsiteX4" fmla="*/ 2016224 w 2016224"/>
              <a:gd name="connsiteY4" fmla="*/ 0 h 461665"/>
              <a:gd name="connsiteX5" fmla="*/ 2016224 w 2016224"/>
              <a:gd name="connsiteY5" fmla="*/ 461665 h 461665"/>
              <a:gd name="connsiteX6" fmla="*/ 1471844 w 2016224"/>
              <a:gd name="connsiteY6" fmla="*/ 461665 h 461665"/>
              <a:gd name="connsiteX7" fmla="*/ 947625 w 2016224"/>
              <a:gd name="connsiteY7" fmla="*/ 461665 h 461665"/>
              <a:gd name="connsiteX8" fmla="*/ 0 w 2016224"/>
              <a:gd name="connsiteY8" fmla="*/ 461665 h 461665"/>
              <a:gd name="connsiteX9" fmla="*/ 0 w 2016224"/>
              <a:gd name="connsiteY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6224" h="461665" fill="none" extrusionOk="0">
                <a:moveTo>
                  <a:pt x="0" y="0"/>
                </a:moveTo>
                <a:cubicBezTo>
                  <a:pt x="157464" y="-9299"/>
                  <a:pt x="386404" y="6644"/>
                  <a:pt x="504056" y="0"/>
                </a:cubicBezTo>
                <a:cubicBezTo>
                  <a:pt x="621708" y="-6644"/>
                  <a:pt x="839725" y="42735"/>
                  <a:pt x="1008112" y="0"/>
                </a:cubicBezTo>
                <a:cubicBezTo>
                  <a:pt x="1176499" y="-42735"/>
                  <a:pt x="1370767" y="59408"/>
                  <a:pt x="1552492" y="0"/>
                </a:cubicBezTo>
                <a:cubicBezTo>
                  <a:pt x="1734217" y="-59408"/>
                  <a:pt x="1914959" y="52932"/>
                  <a:pt x="2016224" y="0"/>
                </a:cubicBezTo>
                <a:cubicBezTo>
                  <a:pt x="2070863" y="222367"/>
                  <a:pt x="1984535" y="327401"/>
                  <a:pt x="2016224" y="461665"/>
                </a:cubicBezTo>
                <a:cubicBezTo>
                  <a:pt x="1854602" y="517647"/>
                  <a:pt x="1739327" y="437735"/>
                  <a:pt x="1471844" y="461665"/>
                </a:cubicBezTo>
                <a:cubicBezTo>
                  <a:pt x="1204361" y="485595"/>
                  <a:pt x="1178064" y="430704"/>
                  <a:pt x="947625" y="461665"/>
                </a:cubicBezTo>
                <a:cubicBezTo>
                  <a:pt x="717186" y="492626"/>
                  <a:pt x="396994" y="416307"/>
                  <a:pt x="0" y="461665"/>
                </a:cubicBezTo>
                <a:cubicBezTo>
                  <a:pt x="-43046" y="348385"/>
                  <a:pt x="49944" y="147372"/>
                  <a:pt x="0" y="0"/>
                </a:cubicBezTo>
                <a:close/>
              </a:path>
              <a:path w="2016224" h="461665" stroke="0" extrusionOk="0">
                <a:moveTo>
                  <a:pt x="0" y="0"/>
                </a:moveTo>
                <a:cubicBezTo>
                  <a:pt x="214759" y="-35454"/>
                  <a:pt x="269677" y="57669"/>
                  <a:pt x="483894" y="0"/>
                </a:cubicBezTo>
                <a:cubicBezTo>
                  <a:pt x="698111" y="-57669"/>
                  <a:pt x="795020" y="8192"/>
                  <a:pt x="967788" y="0"/>
                </a:cubicBezTo>
                <a:cubicBezTo>
                  <a:pt x="1140556" y="-8192"/>
                  <a:pt x="1320496" y="36684"/>
                  <a:pt x="1451681" y="0"/>
                </a:cubicBezTo>
                <a:cubicBezTo>
                  <a:pt x="1582866" y="-36684"/>
                  <a:pt x="1826447" y="59395"/>
                  <a:pt x="2016224" y="0"/>
                </a:cubicBezTo>
                <a:cubicBezTo>
                  <a:pt x="2053545" y="112587"/>
                  <a:pt x="1994754" y="315666"/>
                  <a:pt x="2016224" y="461665"/>
                </a:cubicBezTo>
                <a:cubicBezTo>
                  <a:pt x="1918177" y="465648"/>
                  <a:pt x="1676200" y="444418"/>
                  <a:pt x="1552492" y="461665"/>
                </a:cubicBezTo>
                <a:cubicBezTo>
                  <a:pt x="1428784" y="478912"/>
                  <a:pt x="1296296" y="411776"/>
                  <a:pt x="1108923" y="461665"/>
                </a:cubicBezTo>
                <a:cubicBezTo>
                  <a:pt x="921550" y="511554"/>
                  <a:pt x="743058" y="406203"/>
                  <a:pt x="604867" y="461665"/>
                </a:cubicBezTo>
                <a:cubicBezTo>
                  <a:pt x="466676" y="517127"/>
                  <a:pt x="172025" y="427828"/>
                  <a:pt x="0" y="461665"/>
                </a:cubicBezTo>
                <a:cubicBezTo>
                  <a:pt x="-51792" y="323543"/>
                  <a:pt x="38600" y="195533"/>
                  <a:pt x="0" y="0"/>
                </a:cubicBezTo>
                <a:close/>
              </a:path>
            </a:pathLst>
          </a:custGeom>
          <a:solidFill>
            <a:schemeClr val="accent6">
              <a:lumMod val="40000"/>
              <a:lumOff val="60000"/>
              <a:alpha val="50000"/>
            </a:schemeClr>
          </a:solidFill>
          <a:ln cmpd="sng">
            <a:solidFill>
              <a:schemeClr val="tx1"/>
            </a:solidFill>
            <a:extLst>
              <a:ext uri="{C807C97D-BFC1-408E-A445-0C87EB9F89A2}">
                <ask:lineSketchStyleProps xmlns:ask="http://schemas.microsoft.com/office/drawing/2018/sketchyshapes" sd="198946862">
                  <a:prstGeom prst="rect">
                    <a:avLst/>
                  </a:prstGeom>
                  <ask:type>
                    <ask:lineSketchScribble/>
                  </ask:type>
                </ask:lineSketchStyleProps>
              </a:ext>
            </a:extLst>
          </a:ln>
          <a:effectLst>
            <a:reflection blurRad="6350" stA="50000" endA="300" endPos="90000" dist="50800" dir="5400000" sy="-100000" algn="bl" rotWithShape="0"/>
          </a:effectLst>
        </p:spPr>
        <p:txBody>
          <a:bodyPr wrap="square" rtlCol="0">
            <a:spAutoFit/>
          </a:bodyPr>
          <a:lstStyle/>
          <a:p>
            <a:r>
              <a:rPr lang="fr-CH" sz="2400" dirty="0">
                <a:ln w="0"/>
                <a:solidFill>
                  <a:prstClr val="black"/>
                </a:solidFill>
                <a:effectLst>
                  <a:outerShdw blurRad="38100" dist="19050" dir="2700000" algn="tl" rotWithShape="0">
                    <a:prstClr val="black">
                      <a:alpha val="40000"/>
                    </a:prstClr>
                  </a:outerShdw>
                </a:effectLst>
                <a:latin typeface="Calibri"/>
              </a:rPr>
              <a:t>BON VOYAGE!</a:t>
            </a:r>
          </a:p>
        </p:txBody>
      </p:sp>
    </p:spTree>
    <p:extLst>
      <p:ext uri="{BB962C8B-B14F-4D97-AF65-F5344CB8AC3E}">
        <p14:creationId xmlns:p14="http://schemas.microsoft.com/office/powerpoint/2010/main" val="369528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75" fill="hold"/>
                                        <p:tgtEl>
                                          <p:spTgt spid="5"/>
                                        </p:tgtEl>
                                      </p:cBhvr>
                                    </p:cmd>
                                  </p:childTnLst>
                                </p:cTn>
                              </p:par>
                            </p:childTnLst>
                          </p:cTn>
                        </p:par>
                        <p:par>
                          <p:cTn id="7" fill="hold">
                            <p:stCondLst>
                              <p:cond delay="84375"/>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72F7E4-3D20-4B2A-952C-DCB5AC90E1C1}"/>
              </a:ext>
            </a:extLst>
          </p:cNvPr>
          <p:cNvSpPr>
            <a:spLocks noGrp="1"/>
          </p:cNvSpPr>
          <p:nvPr>
            <p:ph type="title"/>
          </p:nvPr>
        </p:nvSpPr>
        <p:spPr/>
        <p:txBody>
          <a:bodyPr>
            <a:normAutofit fontScale="90000"/>
          </a:bodyPr>
          <a:lstStyle/>
          <a:p>
            <a:r>
              <a:rPr lang="fr-CH" b="1" dirty="0">
                <a:ln w="22225">
                  <a:solidFill>
                    <a:schemeClr val="accent2"/>
                  </a:solidFill>
                  <a:prstDash val="solid"/>
                </a:ln>
                <a:solidFill>
                  <a:schemeClr val="accent2">
                    <a:lumMod val="40000"/>
                    <a:lumOff val="60000"/>
                  </a:schemeClr>
                </a:solidFill>
              </a:rPr>
              <a:t>«Perfectionnements» instrumentaux</a:t>
            </a:r>
            <a:br>
              <a:rPr lang="fr-CH" dirty="0"/>
            </a:br>
            <a:endParaRPr lang="fr-CH" dirty="0"/>
          </a:p>
        </p:txBody>
      </p:sp>
      <p:sp>
        <p:nvSpPr>
          <p:cNvPr id="3" name="Espace réservé du contenu 2">
            <a:extLst>
              <a:ext uri="{FF2B5EF4-FFF2-40B4-BE49-F238E27FC236}">
                <a16:creationId xmlns:a16="http://schemas.microsoft.com/office/drawing/2014/main" id="{FA7EF96C-272D-4F8A-BF90-02104961334B}"/>
              </a:ext>
            </a:extLst>
          </p:cNvPr>
          <p:cNvSpPr>
            <a:spLocks noGrp="1"/>
          </p:cNvSpPr>
          <p:nvPr>
            <p:ph idx="1"/>
          </p:nvPr>
        </p:nvSpPr>
        <p:spPr>
          <a:xfrm>
            <a:off x="2279576" y="1431992"/>
            <a:ext cx="3888432" cy="4301265"/>
          </a:xfrm>
          <a:solidFill>
            <a:schemeClr val="accent6">
              <a:lumMod val="40000"/>
              <a:lumOff val="60000"/>
              <a:alpha val="40000"/>
            </a:schemeClr>
          </a:solidFill>
        </p:spPr>
        <p:txBody>
          <a:bodyPr>
            <a:normAutofit lnSpcReduction="10000"/>
          </a:bodyPr>
          <a:lstStyle/>
          <a:p>
            <a:pPr marL="0" indent="0">
              <a:buNone/>
            </a:pPr>
            <a:r>
              <a:rPr lang="fr-CH" dirty="0"/>
              <a:t>Si chaque époque connaît ses grandes révolutions stylistiques et instrumentales, la période romantique voit l’apogée des compositeurs-interprètes virtuoses. </a:t>
            </a:r>
          </a:p>
        </p:txBody>
      </p:sp>
      <p:pic>
        <p:nvPicPr>
          <p:cNvPr id="5" name="Image 4" descr="Une image contenant dessin&#10;&#10;Description générée automatiquement">
            <a:hlinkClick r:id="rId2" action="ppaction://hlinkfile"/>
            <a:extLst>
              <a:ext uri="{FF2B5EF4-FFF2-40B4-BE49-F238E27FC236}">
                <a16:creationId xmlns:a16="http://schemas.microsoft.com/office/drawing/2014/main" id="{6CB2C65C-DE15-46BB-A58C-7414FF1C6D71}"/>
              </a:ext>
            </a:extLst>
          </p:cNvPr>
          <p:cNvPicPr>
            <a:picLocks noChangeAspect="1"/>
          </p:cNvPicPr>
          <p:nvPr/>
        </p:nvPicPr>
        <p:blipFill rotWithShape="1">
          <a:blip r:embed="rId3">
            <a:extLst>
              <a:ext uri="{28A0092B-C50C-407E-A947-70E740481C1C}">
                <a14:useLocalDpi xmlns:a14="http://schemas.microsoft.com/office/drawing/2010/main" val="0"/>
              </a:ext>
            </a:extLst>
          </a:blip>
          <a:srcRect l="10896" r="12830" b="29000"/>
          <a:stretch/>
        </p:blipFill>
        <p:spPr>
          <a:xfrm>
            <a:off x="6619025" y="1431991"/>
            <a:ext cx="3528392" cy="4869160"/>
          </a:xfrm>
          <a:prstGeom prst="rect">
            <a:avLst/>
          </a:prstGeom>
        </p:spPr>
      </p:pic>
    </p:spTree>
    <p:extLst>
      <p:ext uri="{BB962C8B-B14F-4D97-AF65-F5344CB8AC3E}">
        <p14:creationId xmlns:p14="http://schemas.microsoft.com/office/powerpoint/2010/main" val="1839493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A7EF96C-272D-4F8A-BF90-02104961334B}"/>
              </a:ext>
            </a:extLst>
          </p:cNvPr>
          <p:cNvSpPr>
            <a:spLocks noGrp="1"/>
          </p:cNvSpPr>
          <p:nvPr>
            <p:ph idx="1"/>
          </p:nvPr>
        </p:nvSpPr>
        <p:spPr>
          <a:xfrm>
            <a:off x="1981200" y="4509120"/>
            <a:ext cx="8435280" cy="2304256"/>
          </a:xfrm>
        </p:spPr>
        <p:txBody>
          <a:bodyPr>
            <a:normAutofit fontScale="92500" lnSpcReduction="10000"/>
          </a:bodyPr>
          <a:lstStyle/>
          <a:p>
            <a:pPr marL="0" indent="0">
              <a:buNone/>
            </a:pPr>
            <a:r>
              <a:rPr lang="fr-CH" dirty="0"/>
              <a:t>Ainsi, la liste des pianistes légendaires est interminable et leur prouesses ont véritablement provoqué l’avènement d’un instrument toujours plus puissant et brillant, proche du piano de concert d’aujourd’hui.</a:t>
            </a:r>
          </a:p>
        </p:txBody>
      </p:sp>
      <p:pic>
        <p:nvPicPr>
          <p:cNvPr id="7" name="Image 6" descr="Une image contenant dessin&#10;&#10;Description générée automatiquement">
            <a:hlinkClick r:id="rId2" action="ppaction://hlinkfile"/>
            <a:extLst>
              <a:ext uri="{FF2B5EF4-FFF2-40B4-BE49-F238E27FC236}">
                <a16:creationId xmlns:a16="http://schemas.microsoft.com/office/drawing/2014/main" id="{F50BC2C1-3EE4-4859-AC2D-722259DE8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1196753"/>
            <a:ext cx="5715000" cy="3209925"/>
          </a:xfrm>
          <a:prstGeom prst="rect">
            <a:avLst/>
          </a:prstGeom>
        </p:spPr>
      </p:pic>
      <p:sp>
        <p:nvSpPr>
          <p:cNvPr id="10" name="Titre 1">
            <a:extLst>
              <a:ext uri="{FF2B5EF4-FFF2-40B4-BE49-F238E27FC236}">
                <a16:creationId xmlns:a16="http://schemas.microsoft.com/office/drawing/2014/main" id="{226651B3-7DD4-45BF-8920-CF7870458976}"/>
              </a:ext>
            </a:extLst>
          </p:cNvPr>
          <p:cNvSpPr txBox="1">
            <a:spLocks/>
          </p:cNvSpPr>
          <p:nvPr/>
        </p:nvSpPr>
        <p:spPr>
          <a:xfrm>
            <a:off x="2133600" y="4270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H" b="1">
                <a:ln w="22225">
                  <a:solidFill>
                    <a:srgbClr val="C0504D"/>
                  </a:solidFill>
                  <a:prstDash val="solid"/>
                </a:ln>
                <a:solidFill>
                  <a:srgbClr val="C0504D">
                    <a:lumMod val="40000"/>
                    <a:lumOff val="60000"/>
                  </a:srgbClr>
                </a:solidFill>
                <a:latin typeface="Calibri"/>
              </a:rPr>
              <a:t>«Perfectionnements» instrumentaux</a:t>
            </a:r>
            <a:br>
              <a:rPr lang="fr-CH">
                <a:solidFill>
                  <a:prstClr val="black"/>
                </a:solidFill>
                <a:latin typeface="Calibri"/>
              </a:rPr>
            </a:br>
            <a:endParaRPr lang="fr-CH" dirty="0">
              <a:solidFill>
                <a:prstClr val="black"/>
              </a:solidFill>
              <a:latin typeface="Calibri"/>
            </a:endParaRPr>
          </a:p>
        </p:txBody>
      </p:sp>
    </p:spTree>
    <p:extLst>
      <p:ext uri="{BB962C8B-B14F-4D97-AF65-F5344CB8AC3E}">
        <p14:creationId xmlns:p14="http://schemas.microsoft.com/office/powerpoint/2010/main" val="650038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18C9B3-B790-489B-8B10-AD9B8193BDEA}"/>
              </a:ext>
            </a:extLst>
          </p:cNvPr>
          <p:cNvSpPr>
            <a:spLocks noGrp="1"/>
          </p:cNvSpPr>
          <p:nvPr>
            <p:ph type="title"/>
          </p:nvPr>
        </p:nvSpPr>
        <p:spPr>
          <a:noFill/>
        </p:spPr>
        <p:txBody>
          <a:bodyPr>
            <a:normAutofit/>
          </a:bodyPr>
          <a:lstStyle/>
          <a:p>
            <a:r>
              <a:rPr lang="fr-CH" dirty="0">
                <a:solidFill>
                  <a:schemeClr val="bg1"/>
                </a:solidFill>
              </a:rPr>
              <a:t>Développement des écoles nationales</a:t>
            </a:r>
          </a:p>
        </p:txBody>
      </p:sp>
      <p:sp>
        <p:nvSpPr>
          <p:cNvPr id="3" name="Espace réservé du contenu 2">
            <a:extLst>
              <a:ext uri="{FF2B5EF4-FFF2-40B4-BE49-F238E27FC236}">
                <a16:creationId xmlns:a16="http://schemas.microsoft.com/office/drawing/2014/main" id="{A213BCDD-47CC-4686-BB55-B71FCAAC73F3}"/>
              </a:ext>
            </a:extLst>
          </p:cNvPr>
          <p:cNvSpPr>
            <a:spLocks noGrp="1"/>
          </p:cNvSpPr>
          <p:nvPr>
            <p:ph idx="1"/>
          </p:nvPr>
        </p:nvSpPr>
        <p:spPr>
          <a:solidFill>
            <a:schemeClr val="tx1">
              <a:alpha val="60000"/>
            </a:schemeClr>
          </a:solidFill>
        </p:spPr>
        <p:txBody>
          <a:bodyPr/>
          <a:lstStyle/>
          <a:p>
            <a:r>
              <a:rPr lang="fr-CH" dirty="0">
                <a:solidFill>
                  <a:schemeClr val="bg1">
                    <a:lumMod val="95000"/>
                  </a:schemeClr>
                </a:solidFill>
              </a:rPr>
              <a:t>Epoque de révolutions, le XIXe siècle voit une remise au premier plan des particularités musicales nationales. Au-delà de la revendication politique, les compositeurs profitent de mettre en valeur des aspects folkloriques qu’ils intègrent dans leur langage propre.</a:t>
            </a:r>
          </a:p>
        </p:txBody>
      </p:sp>
    </p:spTree>
    <p:extLst>
      <p:ext uri="{BB962C8B-B14F-4D97-AF65-F5344CB8AC3E}">
        <p14:creationId xmlns:p14="http://schemas.microsoft.com/office/powerpoint/2010/main" val="3671661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solidFill>
                  <a:schemeClr val="bg1"/>
                </a:solidFill>
              </a:rPr>
              <a:t>Ludwig van Beethoven (1770-1827)</a:t>
            </a:r>
          </a:p>
        </p:txBody>
      </p:sp>
      <p:sp>
        <p:nvSpPr>
          <p:cNvPr id="4" name="Espace réservé du contenu 3"/>
          <p:cNvSpPr>
            <a:spLocks noGrp="1"/>
          </p:cNvSpPr>
          <p:nvPr>
            <p:ph idx="1"/>
          </p:nvPr>
        </p:nvSpPr>
        <p:spPr/>
        <p:txBody>
          <a:bodyPr/>
          <a:lstStyle/>
          <a:p>
            <a:r>
              <a:rPr lang="fr-CH" dirty="0">
                <a:solidFill>
                  <a:schemeClr val="bg1"/>
                </a:solidFill>
              </a:rPr>
              <a:t>Force de l’évolution</a:t>
            </a:r>
          </a:p>
          <a:p>
            <a:r>
              <a:rPr lang="fr-CH" dirty="0">
                <a:solidFill>
                  <a:schemeClr val="bg1"/>
                </a:solidFill>
              </a:rPr>
              <a:t>Puissance et ténacité</a:t>
            </a:r>
          </a:p>
          <a:p>
            <a:endParaRPr lang="fr-CH" dirty="0"/>
          </a:p>
        </p:txBody>
      </p:sp>
      <p:pic>
        <p:nvPicPr>
          <p:cNvPr id="6" name="Image 5">
            <a:extLst>
              <a:ext uri="{FF2B5EF4-FFF2-40B4-BE49-F238E27FC236}">
                <a16:creationId xmlns:a16="http://schemas.microsoft.com/office/drawing/2014/main" id="{06B6FB10-96D2-4B4E-A59D-09161C9F4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944" y="3212976"/>
            <a:ext cx="4572000" cy="2571750"/>
          </a:xfrm>
          <a:prstGeom prst="rect">
            <a:avLst/>
          </a:prstGeom>
        </p:spPr>
      </p:pic>
    </p:spTree>
    <p:extLst>
      <p:ext uri="{BB962C8B-B14F-4D97-AF65-F5344CB8AC3E}">
        <p14:creationId xmlns:p14="http://schemas.microsoft.com/office/powerpoint/2010/main" val="3263872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solidFill>
                  <a:schemeClr val="bg1"/>
                </a:solidFill>
              </a:rPr>
              <a:t>Carl Maria von Weber (1786-1826)</a:t>
            </a:r>
          </a:p>
        </p:txBody>
      </p:sp>
      <p:sp>
        <p:nvSpPr>
          <p:cNvPr id="4" name="Espace réservé du contenu 3"/>
          <p:cNvSpPr>
            <a:spLocks noGrp="1"/>
          </p:cNvSpPr>
          <p:nvPr>
            <p:ph idx="1"/>
          </p:nvPr>
        </p:nvSpPr>
        <p:spPr/>
        <p:txBody>
          <a:bodyPr/>
          <a:lstStyle/>
          <a:p>
            <a:r>
              <a:rPr lang="fr-CH" dirty="0">
                <a:solidFill>
                  <a:schemeClr val="bg1"/>
                </a:solidFill>
              </a:rPr>
              <a:t>Virtuosité classique</a:t>
            </a:r>
          </a:p>
          <a:p>
            <a:r>
              <a:rPr lang="fr-CH" dirty="0">
                <a:solidFill>
                  <a:schemeClr val="bg1"/>
                </a:solidFill>
              </a:rPr>
              <a:t>Opéra romantique</a:t>
            </a:r>
          </a:p>
          <a:p>
            <a:r>
              <a:rPr lang="fr-CH" dirty="0">
                <a:solidFill>
                  <a:schemeClr val="bg1"/>
                </a:solidFill>
              </a:rPr>
              <a:t>Amène une dimension de</a:t>
            </a:r>
          </a:p>
          <a:p>
            <a:pPr marL="0" indent="0">
              <a:buNone/>
            </a:pPr>
            <a:r>
              <a:rPr lang="fr-CH" dirty="0">
                <a:solidFill>
                  <a:schemeClr val="bg1"/>
                </a:solidFill>
              </a:rPr>
              <a:t>«fantastique» à la musique</a:t>
            </a:r>
          </a:p>
          <a:p>
            <a:r>
              <a:rPr lang="fr-CH" dirty="0">
                <a:solidFill>
                  <a:schemeClr val="bg1"/>
                </a:solidFill>
              </a:rPr>
              <a:t>Maître de l’orchestration</a:t>
            </a:r>
          </a:p>
          <a:p>
            <a:endParaRPr lang="fr-CH" dirty="0"/>
          </a:p>
        </p:txBody>
      </p:sp>
      <p:pic>
        <p:nvPicPr>
          <p:cNvPr id="9" name="Image 8" descr="Une image contenant habits, personne, homme, intérieur&#10;&#10;Description générée automatiquement">
            <a:extLst>
              <a:ext uri="{FF2B5EF4-FFF2-40B4-BE49-F238E27FC236}">
                <a16:creationId xmlns:a16="http://schemas.microsoft.com/office/drawing/2014/main" id="{579892E7-F504-47B1-B1A7-B229BC2CC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080" y="1916833"/>
            <a:ext cx="2542262" cy="3569479"/>
          </a:xfrm>
          <a:prstGeom prst="rect">
            <a:avLst/>
          </a:prstGeom>
        </p:spPr>
      </p:pic>
    </p:spTree>
    <p:extLst>
      <p:ext uri="{BB962C8B-B14F-4D97-AF65-F5344CB8AC3E}">
        <p14:creationId xmlns:p14="http://schemas.microsoft.com/office/powerpoint/2010/main" val="521130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solidFill>
                  <a:schemeClr val="bg1"/>
                </a:solidFill>
              </a:rPr>
              <a:t>Franz Schubert (1797-1828)</a:t>
            </a:r>
          </a:p>
        </p:txBody>
      </p:sp>
      <p:sp>
        <p:nvSpPr>
          <p:cNvPr id="4" name="Espace réservé du contenu 3"/>
          <p:cNvSpPr>
            <a:spLocks noGrp="1"/>
          </p:cNvSpPr>
          <p:nvPr>
            <p:ph idx="1"/>
          </p:nvPr>
        </p:nvSpPr>
        <p:spPr>
          <a:xfrm>
            <a:off x="1981200" y="1600201"/>
            <a:ext cx="6203032" cy="4525963"/>
          </a:xfrm>
        </p:spPr>
        <p:txBody>
          <a:bodyPr/>
          <a:lstStyle/>
          <a:p>
            <a:r>
              <a:rPr lang="fr-CH" dirty="0">
                <a:solidFill>
                  <a:schemeClr val="bg1"/>
                </a:solidFill>
              </a:rPr>
              <a:t>«</a:t>
            </a:r>
            <a:r>
              <a:rPr lang="fr-CH" dirty="0" err="1">
                <a:solidFill>
                  <a:schemeClr val="bg1"/>
                </a:solidFill>
              </a:rPr>
              <a:t>Wanderer</a:t>
            </a:r>
            <a:r>
              <a:rPr lang="fr-CH" dirty="0">
                <a:solidFill>
                  <a:schemeClr val="bg1"/>
                </a:solidFill>
              </a:rPr>
              <a:t>» en son époque</a:t>
            </a:r>
          </a:p>
          <a:p>
            <a:r>
              <a:rPr lang="fr-CH" dirty="0">
                <a:solidFill>
                  <a:schemeClr val="bg1"/>
                </a:solidFill>
              </a:rPr>
              <a:t>Miracle de spontanéité</a:t>
            </a:r>
          </a:p>
          <a:p>
            <a:r>
              <a:rPr lang="fr-CH" dirty="0">
                <a:solidFill>
                  <a:schemeClr val="bg1"/>
                </a:solidFill>
              </a:rPr>
              <a:t>La plupart de ses œuvres n’ont pas connu d’exécution de son vivant.</a:t>
            </a:r>
          </a:p>
          <a:p>
            <a:endParaRPr lang="fr-CH" dirty="0"/>
          </a:p>
          <a:p>
            <a:endParaRPr lang="fr-CH" dirty="0"/>
          </a:p>
        </p:txBody>
      </p:sp>
      <p:pic>
        <p:nvPicPr>
          <p:cNvPr id="5" name="Image 4" descr="Une image contenant photo, portant, femme, homme&#10;&#10;Description générée automatiquement">
            <a:hlinkClick r:id="rId2" action="ppaction://hlinkfile"/>
            <a:extLst>
              <a:ext uri="{FF2B5EF4-FFF2-40B4-BE49-F238E27FC236}">
                <a16:creationId xmlns:a16="http://schemas.microsoft.com/office/drawing/2014/main" id="{09D5952A-129B-4B25-B259-E709994C5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232" y="1916832"/>
            <a:ext cx="1536700" cy="2413000"/>
          </a:xfrm>
          <a:prstGeom prst="rect">
            <a:avLst/>
          </a:prstGeom>
        </p:spPr>
      </p:pic>
    </p:spTree>
    <p:extLst>
      <p:ext uri="{BB962C8B-B14F-4D97-AF65-F5344CB8AC3E}">
        <p14:creationId xmlns:p14="http://schemas.microsoft.com/office/powerpoint/2010/main" val="1925212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8246F5-6D6F-422A-98E5-EE6BD9E21E32}"/>
              </a:ext>
            </a:extLst>
          </p:cNvPr>
          <p:cNvSpPr>
            <a:spLocks noGrp="1"/>
          </p:cNvSpPr>
          <p:nvPr>
            <p:ph type="title"/>
          </p:nvPr>
        </p:nvSpPr>
        <p:spPr/>
        <p:txBody>
          <a:bodyPr/>
          <a:lstStyle/>
          <a:p>
            <a:r>
              <a:rPr lang="fr-CH" dirty="0">
                <a:solidFill>
                  <a:schemeClr val="bg1"/>
                </a:solidFill>
              </a:rPr>
              <a:t>Hector Berlioz (1803-1869)</a:t>
            </a:r>
          </a:p>
        </p:txBody>
      </p:sp>
      <p:sp>
        <p:nvSpPr>
          <p:cNvPr id="3" name="Espace réservé du contenu 2">
            <a:extLst>
              <a:ext uri="{FF2B5EF4-FFF2-40B4-BE49-F238E27FC236}">
                <a16:creationId xmlns:a16="http://schemas.microsoft.com/office/drawing/2014/main" id="{B71F4E74-CB4A-44BC-88B2-E36550552710}"/>
              </a:ext>
            </a:extLst>
          </p:cNvPr>
          <p:cNvSpPr>
            <a:spLocks noGrp="1"/>
          </p:cNvSpPr>
          <p:nvPr>
            <p:ph idx="1"/>
          </p:nvPr>
        </p:nvSpPr>
        <p:spPr/>
        <p:txBody>
          <a:bodyPr/>
          <a:lstStyle/>
          <a:p>
            <a:r>
              <a:rPr lang="fr-CH" dirty="0">
                <a:solidFill>
                  <a:schemeClr val="bg1">
                    <a:lumMod val="95000"/>
                  </a:schemeClr>
                </a:solidFill>
              </a:rPr>
              <a:t>Inventeur génial et passionné d’orchestration</a:t>
            </a:r>
          </a:p>
          <a:p>
            <a:r>
              <a:rPr lang="fr-CH" dirty="0">
                <a:solidFill>
                  <a:schemeClr val="bg1">
                    <a:lumMod val="95000"/>
                  </a:schemeClr>
                </a:solidFill>
              </a:rPr>
              <a:t>Pour une fois, compositeur non-pianiste</a:t>
            </a:r>
          </a:p>
          <a:p>
            <a:r>
              <a:rPr lang="fr-CH" dirty="0">
                <a:solidFill>
                  <a:schemeClr val="bg1">
                    <a:lumMod val="95000"/>
                  </a:schemeClr>
                </a:solidFill>
              </a:rPr>
              <a:t>Anticonformiste au possible…</a:t>
            </a:r>
          </a:p>
          <a:p>
            <a:endParaRPr lang="fr-CH" dirty="0"/>
          </a:p>
        </p:txBody>
      </p:sp>
      <p:pic>
        <p:nvPicPr>
          <p:cNvPr id="5" name="Image 4" descr="Une image contenant homme, regardant, photo, portant&#10;&#10;Description générée automatiquement">
            <a:hlinkClick r:id="rId2" action="ppaction://hlinkfile"/>
            <a:extLst>
              <a:ext uri="{FF2B5EF4-FFF2-40B4-BE49-F238E27FC236}">
                <a16:creationId xmlns:a16="http://schemas.microsoft.com/office/drawing/2014/main" id="{0C77155B-4752-4302-8289-597107A64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593" y="3501008"/>
            <a:ext cx="1753217" cy="2996952"/>
          </a:xfrm>
          <a:prstGeom prst="rect">
            <a:avLst/>
          </a:prstGeom>
        </p:spPr>
      </p:pic>
    </p:spTree>
    <p:extLst>
      <p:ext uri="{BB962C8B-B14F-4D97-AF65-F5344CB8AC3E}">
        <p14:creationId xmlns:p14="http://schemas.microsoft.com/office/powerpoint/2010/main" val="1574061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1CECAF-27EC-4143-82BD-33B7CDACE17B}"/>
              </a:ext>
            </a:extLst>
          </p:cNvPr>
          <p:cNvSpPr>
            <a:spLocks noGrp="1"/>
          </p:cNvSpPr>
          <p:nvPr>
            <p:ph type="title"/>
          </p:nvPr>
        </p:nvSpPr>
        <p:spPr/>
        <p:txBody>
          <a:bodyPr/>
          <a:lstStyle/>
          <a:p>
            <a:r>
              <a:rPr lang="fr-CH" dirty="0">
                <a:solidFill>
                  <a:schemeClr val="bg1"/>
                </a:solidFill>
              </a:rPr>
              <a:t>Felix Mendelssohn (1809-1847)</a:t>
            </a:r>
          </a:p>
        </p:txBody>
      </p:sp>
      <p:pic>
        <p:nvPicPr>
          <p:cNvPr id="9" name="Espace réservé du contenu 8" descr="Une image contenant personne, cravate, intérieur, habits&#10;&#10;Description générée automatiquement">
            <a:extLst>
              <a:ext uri="{FF2B5EF4-FFF2-40B4-BE49-F238E27FC236}">
                <a16:creationId xmlns:a16="http://schemas.microsoft.com/office/drawing/2014/main" id="{9B0F2BED-EF01-4402-91EE-0689B17DC55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5560" y="1916832"/>
            <a:ext cx="3306820" cy="3891830"/>
          </a:xfrm>
        </p:spPr>
      </p:pic>
      <p:sp>
        <p:nvSpPr>
          <p:cNvPr id="11" name="ZoneTexte 10">
            <a:extLst>
              <a:ext uri="{FF2B5EF4-FFF2-40B4-BE49-F238E27FC236}">
                <a16:creationId xmlns:a16="http://schemas.microsoft.com/office/drawing/2014/main" id="{B8947F73-1B93-4140-8B3E-A9AE3C1A3465}"/>
              </a:ext>
            </a:extLst>
          </p:cNvPr>
          <p:cNvSpPr txBox="1"/>
          <p:nvPr/>
        </p:nvSpPr>
        <p:spPr>
          <a:xfrm>
            <a:off x="5879976" y="1844824"/>
            <a:ext cx="4330824" cy="3785652"/>
          </a:xfrm>
          <a:prstGeom prst="rect">
            <a:avLst/>
          </a:prstGeom>
          <a:noFill/>
        </p:spPr>
        <p:txBody>
          <a:bodyPr wrap="square" rtlCol="0">
            <a:spAutoFit/>
          </a:bodyPr>
          <a:lstStyle/>
          <a:p>
            <a:pPr marL="285750" indent="-285750">
              <a:buFont typeface="Arial" panose="020B0604020202020204" pitchFamily="34" charset="0"/>
              <a:buChar char="•"/>
            </a:pPr>
            <a:r>
              <a:rPr lang="fr-CH" sz="2400" dirty="0">
                <a:solidFill>
                  <a:schemeClr val="bg1"/>
                </a:solidFill>
              </a:rPr>
              <a:t>Enfant prodige extraordinairement doué</a:t>
            </a:r>
          </a:p>
          <a:p>
            <a:pPr marL="285750" indent="-285750">
              <a:buFont typeface="Arial" panose="020B0604020202020204" pitchFamily="34" charset="0"/>
              <a:buChar char="•"/>
            </a:pPr>
            <a:r>
              <a:rPr lang="fr-CH" sz="2400" dirty="0">
                <a:solidFill>
                  <a:schemeClr val="bg1"/>
                </a:solidFill>
              </a:rPr>
              <a:t>Né dans un environnement favorisé</a:t>
            </a:r>
          </a:p>
          <a:p>
            <a:pPr marL="285750" indent="-285750">
              <a:buFont typeface="Arial" panose="020B0604020202020204" pitchFamily="34" charset="0"/>
              <a:buChar char="•"/>
            </a:pPr>
            <a:r>
              <a:rPr lang="fr-CH" sz="2400" dirty="0">
                <a:solidFill>
                  <a:schemeClr val="bg1"/>
                </a:solidFill>
              </a:rPr>
              <a:t>Compositeur précoce et interprète brillant et virtuose</a:t>
            </a:r>
          </a:p>
          <a:p>
            <a:pPr marL="285750" indent="-285750">
              <a:buFont typeface="Arial" panose="020B0604020202020204" pitchFamily="34" charset="0"/>
              <a:buChar char="•"/>
            </a:pPr>
            <a:r>
              <a:rPr lang="fr-CH" sz="2400" dirty="0">
                <a:solidFill>
                  <a:schemeClr val="bg1"/>
                </a:solidFill>
              </a:rPr>
              <a:t>Auteur de cinq symphonies, de concertos, de musiques de scène, de musique de chambre et de pièces pour piano</a:t>
            </a:r>
          </a:p>
        </p:txBody>
      </p:sp>
    </p:spTree>
    <p:extLst>
      <p:ext uri="{BB962C8B-B14F-4D97-AF65-F5344CB8AC3E}">
        <p14:creationId xmlns:p14="http://schemas.microsoft.com/office/powerpoint/2010/main" val="4188958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solidFill>
                  <a:schemeClr val="bg1"/>
                </a:solidFill>
              </a:rPr>
              <a:t>Frédéric Chopin (1810-1849)</a:t>
            </a:r>
          </a:p>
        </p:txBody>
      </p:sp>
      <p:sp>
        <p:nvSpPr>
          <p:cNvPr id="4" name="Espace réservé du contenu 3"/>
          <p:cNvSpPr>
            <a:spLocks noGrp="1"/>
          </p:cNvSpPr>
          <p:nvPr>
            <p:ph idx="1"/>
          </p:nvPr>
        </p:nvSpPr>
        <p:spPr/>
        <p:txBody>
          <a:bodyPr/>
          <a:lstStyle/>
          <a:p>
            <a:r>
              <a:rPr lang="fr-CH" dirty="0">
                <a:solidFill>
                  <a:schemeClr val="bg1"/>
                </a:solidFill>
              </a:rPr>
              <a:t>Musicien polonais, de culture française, ou l’inverse?</a:t>
            </a:r>
          </a:p>
          <a:p>
            <a:r>
              <a:rPr lang="fr-CH" dirty="0">
                <a:solidFill>
                  <a:schemeClr val="bg1"/>
                </a:solidFill>
              </a:rPr>
              <a:t>Recherche de l’expression intime, loin de l’exploit</a:t>
            </a:r>
          </a:p>
          <a:p>
            <a:r>
              <a:rPr lang="fr-CH" dirty="0">
                <a:solidFill>
                  <a:schemeClr val="bg1"/>
                </a:solidFill>
              </a:rPr>
              <a:t>Compositeur pour le piano</a:t>
            </a:r>
          </a:p>
        </p:txBody>
      </p:sp>
      <p:pic>
        <p:nvPicPr>
          <p:cNvPr id="5" name="Image 4" descr="Une image contenant homme, regardant, vieux, photo&#10;&#10;Description générée automatiquement">
            <a:extLst>
              <a:ext uri="{FF2B5EF4-FFF2-40B4-BE49-F238E27FC236}">
                <a16:creationId xmlns:a16="http://schemas.microsoft.com/office/drawing/2014/main" id="{93CD6933-3821-4102-9D64-62FB07033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2145" y="3284984"/>
            <a:ext cx="2914241" cy="3573016"/>
          </a:xfrm>
          <a:prstGeom prst="rect">
            <a:avLst/>
          </a:prstGeom>
        </p:spPr>
      </p:pic>
    </p:spTree>
    <p:extLst>
      <p:ext uri="{BB962C8B-B14F-4D97-AF65-F5344CB8AC3E}">
        <p14:creationId xmlns:p14="http://schemas.microsoft.com/office/powerpoint/2010/main" val="3721171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solidFill>
                  <a:schemeClr val="bg1"/>
                </a:solidFill>
              </a:rPr>
              <a:t>Robert Schumann (1810-1856)</a:t>
            </a:r>
          </a:p>
        </p:txBody>
      </p:sp>
      <p:sp>
        <p:nvSpPr>
          <p:cNvPr id="4" name="Espace réservé du contenu 3"/>
          <p:cNvSpPr>
            <a:spLocks noGrp="1"/>
          </p:cNvSpPr>
          <p:nvPr>
            <p:ph idx="1"/>
          </p:nvPr>
        </p:nvSpPr>
        <p:spPr/>
        <p:txBody>
          <a:bodyPr/>
          <a:lstStyle/>
          <a:p>
            <a:r>
              <a:rPr lang="fr-CH" dirty="0">
                <a:solidFill>
                  <a:schemeClr val="bg1"/>
                </a:solidFill>
              </a:rPr>
              <a:t>Culture germanique et univers poétique</a:t>
            </a:r>
          </a:p>
          <a:p>
            <a:r>
              <a:rPr lang="fr-CH" dirty="0">
                <a:solidFill>
                  <a:schemeClr val="bg1"/>
                </a:solidFill>
              </a:rPr>
              <a:t>Personnalité troublée et inspirante</a:t>
            </a:r>
          </a:p>
        </p:txBody>
      </p:sp>
      <p:pic>
        <p:nvPicPr>
          <p:cNvPr id="5" name="Image 4" descr="Une image contenant homme, personne, habits, cravate&#10;&#10;Description générée automatiquement">
            <a:extLst>
              <a:ext uri="{FF2B5EF4-FFF2-40B4-BE49-F238E27FC236}">
                <a16:creationId xmlns:a16="http://schemas.microsoft.com/office/drawing/2014/main" id="{44B72C7B-FC7B-4390-94C8-E32BF37DE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3068960"/>
            <a:ext cx="2499360" cy="3352800"/>
          </a:xfrm>
          <a:prstGeom prst="rect">
            <a:avLst/>
          </a:prstGeom>
        </p:spPr>
      </p:pic>
    </p:spTree>
    <p:extLst>
      <p:ext uri="{BB962C8B-B14F-4D97-AF65-F5344CB8AC3E}">
        <p14:creationId xmlns:p14="http://schemas.microsoft.com/office/powerpoint/2010/main" val="1667878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E1809E-F7B4-4411-AD7B-2DD8F1FA9648}"/>
              </a:ext>
            </a:extLst>
          </p:cNvPr>
          <p:cNvSpPr>
            <a:spLocks noGrp="1"/>
          </p:cNvSpPr>
          <p:nvPr>
            <p:ph type="title"/>
          </p:nvPr>
        </p:nvSpPr>
        <p:spPr/>
        <p:txBody>
          <a:bodyPr/>
          <a:lstStyle/>
          <a:p>
            <a:r>
              <a:rPr lang="fr-CH" b="1" dirty="0">
                <a:ln w="22225">
                  <a:solidFill>
                    <a:schemeClr val="accent2"/>
                  </a:solidFill>
                  <a:prstDash val="solid"/>
                </a:ln>
                <a:solidFill>
                  <a:schemeClr val="accent2">
                    <a:lumMod val="40000"/>
                    <a:lumOff val="60000"/>
                  </a:schemeClr>
                </a:solidFill>
              </a:rPr>
              <a:t>CONTEXTE HISTORIQUE</a:t>
            </a:r>
          </a:p>
        </p:txBody>
      </p:sp>
      <p:pic>
        <p:nvPicPr>
          <p:cNvPr id="5" name="Image 4" descr="Une image contenant personne, homme, intérieur, regardant&#10;&#10;Description générée automatiquement">
            <a:extLst>
              <a:ext uri="{FF2B5EF4-FFF2-40B4-BE49-F238E27FC236}">
                <a16:creationId xmlns:a16="http://schemas.microsoft.com/office/drawing/2014/main" id="{6CC4F094-27F7-4CE7-99B0-523179462AD2}"/>
              </a:ext>
            </a:extLst>
          </p:cNvPr>
          <p:cNvPicPr>
            <a:picLocks noChangeAspect="1"/>
          </p:cNvPicPr>
          <p:nvPr/>
        </p:nvPicPr>
        <p:blipFill rotWithShape="1">
          <a:blip r:embed="rId2">
            <a:extLst>
              <a:ext uri="{28A0092B-C50C-407E-A947-70E740481C1C}">
                <a14:useLocalDpi xmlns:a14="http://schemas.microsoft.com/office/drawing/2010/main" val="0"/>
              </a:ext>
            </a:extLst>
          </a:blip>
          <a:srcRect b="12781"/>
          <a:stretch/>
        </p:blipFill>
        <p:spPr>
          <a:xfrm>
            <a:off x="8616281" y="116633"/>
            <a:ext cx="1726245" cy="1483568"/>
          </a:xfrm>
          <a:prstGeom prst="rect">
            <a:avLst/>
          </a:prstGeom>
        </p:spPr>
      </p:pic>
      <p:sp>
        <p:nvSpPr>
          <p:cNvPr id="3" name="Espace réservé du contenu 2">
            <a:extLst>
              <a:ext uri="{FF2B5EF4-FFF2-40B4-BE49-F238E27FC236}">
                <a16:creationId xmlns:a16="http://schemas.microsoft.com/office/drawing/2014/main" id="{B5448066-7446-415B-92F2-723AFC5A0D75}"/>
              </a:ext>
            </a:extLst>
          </p:cNvPr>
          <p:cNvSpPr>
            <a:spLocks noGrp="1"/>
          </p:cNvSpPr>
          <p:nvPr>
            <p:ph idx="1"/>
          </p:nvPr>
        </p:nvSpPr>
        <p:spPr>
          <a:solidFill>
            <a:schemeClr val="accent6">
              <a:lumMod val="40000"/>
              <a:lumOff val="60000"/>
              <a:alpha val="70000"/>
            </a:schemeClr>
          </a:solidFill>
        </p:spPr>
        <p:txBody>
          <a:bodyPr>
            <a:normAutofit/>
          </a:bodyPr>
          <a:lstStyle/>
          <a:p>
            <a:r>
              <a:rPr lang="fr-CH" dirty="0"/>
              <a:t>Mouvement de révolte face aux théories rationnelles des </a:t>
            </a:r>
            <a:r>
              <a:rPr lang="fr-CH" i="1" dirty="0"/>
              <a:t>Lumières</a:t>
            </a:r>
          </a:p>
          <a:p>
            <a:r>
              <a:rPr lang="fr-CH" dirty="0"/>
              <a:t>Issu du </a:t>
            </a:r>
            <a:r>
              <a:rPr lang="fr-CH" i="1" dirty="0"/>
              <a:t>Sturm </a:t>
            </a:r>
            <a:r>
              <a:rPr lang="fr-CH" i="1" dirty="0" err="1"/>
              <a:t>und</a:t>
            </a:r>
            <a:r>
              <a:rPr lang="fr-CH" i="1" dirty="0"/>
              <a:t> </a:t>
            </a:r>
            <a:r>
              <a:rPr lang="fr-CH" i="1" dirty="0" err="1"/>
              <a:t>Drang</a:t>
            </a:r>
            <a:endParaRPr lang="fr-CH" i="1" dirty="0"/>
          </a:p>
          <a:p>
            <a:r>
              <a:rPr lang="fr-CH" dirty="0"/>
              <a:t>1789: la révolution française est un déclencheur</a:t>
            </a:r>
          </a:p>
          <a:p>
            <a:r>
              <a:rPr lang="fr-FR" dirty="0"/>
              <a:t>« Le romantisme c’est le cœur et la passion, l’irrationnel et l’imaginaire, le désordre et l’exaltation, la couleur et la touche… »</a:t>
            </a:r>
            <a:endParaRPr lang="fr-CH" dirty="0"/>
          </a:p>
        </p:txBody>
      </p:sp>
    </p:spTree>
    <p:extLst>
      <p:ext uri="{BB962C8B-B14F-4D97-AF65-F5344CB8AC3E}">
        <p14:creationId xmlns:p14="http://schemas.microsoft.com/office/powerpoint/2010/main" val="2049360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solidFill>
                  <a:schemeClr val="bg1"/>
                </a:solidFill>
              </a:rPr>
              <a:t>Franz Liszt (1811-1886)</a:t>
            </a:r>
          </a:p>
        </p:txBody>
      </p:sp>
      <p:sp>
        <p:nvSpPr>
          <p:cNvPr id="4" name="Espace réservé du contenu 3"/>
          <p:cNvSpPr>
            <a:spLocks noGrp="1"/>
          </p:cNvSpPr>
          <p:nvPr>
            <p:ph idx="1"/>
          </p:nvPr>
        </p:nvSpPr>
        <p:spPr/>
        <p:txBody>
          <a:bodyPr/>
          <a:lstStyle/>
          <a:p>
            <a:r>
              <a:rPr lang="fr-CH" dirty="0">
                <a:solidFill>
                  <a:schemeClr val="bg1"/>
                </a:solidFill>
              </a:rPr>
              <a:t>Musicien hongrois, de culture européenne</a:t>
            </a:r>
          </a:p>
          <a:p>
            <a:r>
              <a:rPr lang="fr-CH" dirty="0">
                <a:solidFill>
                  <a:schemeClr val="bg1"/>
                </a:solidFill>
              </a:rPr>
              <a:t>Virtuose intemporel</a:t>
            </a:r>
          </a:p>
          <a:p>
            <a:r>
              <a:rPr lang="fr-CH" dirty="0">
                <a:solidFill>
                  <a:schemeClr val="bg1"/>
                </a:solidFill>
              </a:rPr>
              <a:t>Avant-gardiste</a:t>
            </a:r>
          </a:p>
        </p:txBody>
      </p:sp>
      <p:pic>
        <p:nvPicPr>
          <p:cNvPr id="5" name="Image 4" descr="Une image contenant personne, habits, femme, regardant&#10;&#10;Description générée automatiquement">
            <a:extLst>
              <a:ext uri="{FF2B5EF4-FFF2-40B4-BE49-F238E27FC236}">
                <a16:creationId xmlns:a16="http://schemas.microsoft.com/office/drawing/2014/main" id="{4F9FD340-480E-4373-A1CF-CDB5CA92CB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2457" y="2636912"/>
            <a:ext cx="3214286" cy="3977680"/>
          </a:xfrm>
          <a:prstGeom prst="rect">
            <a:avLst/>
          </a:prstGeom>
        </p:spPr>
      </p:pic>
    </p:spTree>
    <p:extLst>
      <p:ext uri="{BB962C8B-B14F-4D97-AF65-F5344CB8AC3E}">
        <p14:creationId xmlns:p14="http://schemas.microsoft.com/office/powerpoint/2010/main" val="3963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693582-2685-4925-B0BE-1A1B0F63AADF}"/>
              </a:ext>
            </a:extLst>
          </p:cNvPr>
          <p:cNvSpPr>
            <a:spLocks noGrp="1"/>
          </p:cNvSpPr>
          <p:nvPr>
            <p:ph type="title"/>
          </p:nvPr>
        </p:nvSpPr>
        <p:spPr/>
        <p:txBody>
          <a:bodyPr/>
          <a:lstStyle/>
          <a:p>
            <a:r>
              <a:rPr lang="fr-CH" dirty="0">
                <a:solidFill>
                  <a:schemeClr val="bg1"/>
                </a:solidFill>
              </a:rPr>
              <a:t>Giuseppe Verdi (1813-1901)</a:t>
            </a:r>
          </a:p>
        </p:txBody>
      </p:sp>
      <p:pic>
        <p:nvPicPr>
          <p:cNvPr id="5" name="Espace réservé du contenu 4" descr="Une image contenant texte, chapeau, portant&#10;&#10;Description générée automatiquement">
            <a:extLst>
              <a:ext uri="{FF2B5EF4-FFF2-40B4-BE49-F238E27FC236}">
                <a16:creationId xmlns:a16="http://schemas.microsoft.com/office/drawing/2014/main" id="{BCC0BE1F-36A4-49D8-B39C-32CC4ACC6C5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47847" y="1600201"/>
            <a:ext cx="3496306" cy="4525963"/>
          </a:xfrm>
        </p:spPr>
      </p:pic>
    </p:spTree>
    <p:extLst>
      <p:ext uri="{BB962C8B-B14F-4D97-AF65-F5344CB8AC3E}">
        <p14:creationId xmlns:p14="http://schemas.microsoft.com/office/powerpoint/2010/main" val="2062831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693582-2685-4925-B0BE-1A1B0F63AADF}"/>
              </a:ext>
            </a:extLst>
          </p:cNvPr>
          <p:cNvSpPr>
            <a:spLocks noGrp="1"/>
          </p:cNvSpPr>
          <p:nvPr>
            <p:ph type="title"/>
          </p:nvPr>
        </p:nvSpPr>
        <p:spPr/>
        <p:txBody>
          <a:bodyPr/>
          <a:lstStyle/>
          <a:p>
            <a:r>
              <a:rPr lang="fr-CH" dirty="0">
                <a:solidFill>
                  <a:schemeClr val="bg1"/>
                </a:solidFill>
              </a:rPr>
              <a:t>Giuseppe Verdi (1813-1901)</a:t>
            </a:r>
          </a:p>
        </p:txBody>
      </p:sp>
      <p:sp>
        <p:nvSpPr>
          <p:cNvPr id="4" name="Espace réservé du contenu 3">
            <a:extLst>
              <a:ext uri="{FF2B5EF4-FFF2-40B4-BE49-F238E27FC236}">
                <a16:creationId xmlns:a16="http://schemas.microsoft.com/office/drawing/2014/main" id="{7CB1792F-DAFB-4646-B2FD-7B248B858677}"/>
              </a:ext>
            </a:extLst>
          </p:cNvPr>
          <p:cNvSpPr>
            <a:spLocks noGrp="1"/>
          </p:cNvSpPr>
          <p:nvPr>
            <p:ph idx="1"/>
          </p:nvPr>
        </p:nvSpPr>
        <p:spPr/>
        <p:txBody>
          <a:bodyPr/>
          <a:lstStyle/>
          <a:p>
            <a:r>
              <a:rPr lang="fr-CH" dirty="0">
                <a:solidFill>
                  <a:schemeClr val="bg1"/>
                </a:solidFill>
              </a:rPr>
              <a:t>Passionné de théâtre et compositeur de génie, friand d’effets dramatiques</a:t>
            </a:r>
          </a:p>
          <a:p>
            <a:r>
              <a:rPr lang="fr-CH" dirty="0">
                <a:solidFill>
                  <a:schemeClr val="bg1"/>
                </a:solidFill>
              </a:rPr>
              <a:t>Avec lui, le grand opéra italien trouve un successeur à Rossini, après Bellini et Donizetti.</a:t>
            </a:r>
          </a:p>
          <a:p>
            <a:r>
              <a:rPr lang="fr-CH" dirty="0">
                <a:solidFill>
                  <a:schemeClr val="bg1"/>
                </a:solidFill>
              </a:rPr>
              <a:t>Plus de trente opéras et de la musique sacrée, essentiellement</a:t>
            </a:r>
          </a:p>
          <a:p>
            <a:endParaRPr lang="fr-CH" dirty="0"/>
          </a:p>
        </p:txBody>
      </p:sp>
    </p:spTree>
    <p:extLst>
      <p:ext uri="{BB962C8B-B14F-4D97-AF65-F5344CB8AC3E}">
        <p14:creationId xmlns:p14="http://schemas.microsoft.com/office/powerpoint/2010/main" val="988057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870D81-BFEC-403A-8A5B-E0CFF8142972}"/>
              </a:ext>
            </a:extLst>
          </p:cNvPr>
          <p:cNvSpPr>
            <a:spLocks noGrp="1"/>
          </p:cNvSpPr>
          <p:nvPr>
            <p:ph type="title"/>
          </p:nvPr>
        </p:nvSpPr>
        <p:spPr/>
        <p:txBody>
          <a:bodyPr/>
          <a:lstStyle/>
          <a:p>
            <a:r>
              <a:rPr lang="fr-CH" dirty="0">
                <a:solidFill>
                  <a:schemeClr val="bg1"/>
                </a:solidFill>
              </a:rPr>
              <a:t>Richard Wagner (1813-1883)</a:t>
            </a:r>
          </a:p>
        </p:txBody>
      </p:sp>
      <p:pic>
        <p:nvPicPr>
          <p:cNvPr id="9" name="Espace réservé du contenu 8" descr="Une image contenant personne, homme, cravate, habits&#10;&#10;Description générée automatiquement">
            <a:extLst>
              <a:ext uri="{FF2B5EF4-FFF2-40B4-BE49-F238E27FC236}">
                <a16:creationId xmlns:a16="http://schemas.microsoft.com/office/drawing/2014/main" id="{F7CB12AA-EA53-4003-97B4-2F9B7C1846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17539" y="1600201"/>
            <a:ext cx="3756923" cy="4525963"/>
          </a:xfrm>
        </p:spPr>
      </p:pic>
    </p:spTree>
    <p:extLst>
      <p:ext uri="{BB962C8B-B14F-4D97-AF65-F5344CB8AC3E}">
        <p14:creationId xmlns:p14="http://schemas.microsoft.com/office/powerpoint/2010/main" val="3105067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870D81-BFEC-403A-8A5B-E0CFF8142972}"/>
              </a:ext>
            </a:extLst>
          </p:cNvPr>
          <p:cNvSpPr>
            <a:spLocks noGrp="1"/>
          </p:cNvSpPr>
          <p:nvPr>
            <p:ph type="title"/>
          </p:nvPr>
        </p:nvSpPr>
        <p:spPr/>
        <p:txBody>
          <a:bodyPr/>
          <a:lstStyle/>
          <a:p>
            <a:r>
              <a:rPr lang="fr-CH" dirty="0">
                <a:solidFill>
                  <a:schemeClr val="bg1"/>
                </a:solidFill>
              </a:rPr>
              <a:t>Démesure et ambition…</a:t>
            </a:r>
          </a:p>
        </p:txBody>
      </p:sp>
      <p:pic>
        <p:nvPicPr>
          <p:cNvPr id="9" name="Espace réservé du contenu 8" descr="Une image contenant personne, homme, cravate, habits&#10;&#10;Description générée automatiquement">
            <a:extLst>
              <a:ext uri="{FF2B5EF4-FFF2-40B4-BE49-F238E27FC236}">
                <a16:creationId xmlns:a16="http://schemas.microsoft.com/office/drawing/2014/main" id="{F7CB12AA-EA53-4003-97B4-2F9B7C1846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76320" y="1660698"/>
            <a:ext cx="1458282" cy="1756792"/>
          </a:xfrm>
        </p:spPr>
      </p:pic>
      <p:pic>
        <p:nvPicPr>
          <p:cNvPr id="6" name="Image 5">
            <a:extLst>
              <a:ext uri="{FF2B5EF4-FFF2-40B4-BE49-F238E27FC236}">
                <a16:creationId xmlns:a16="http://schemas.microsoft.com/office/drawing/2014/main" id="{D56E9A45-5865-445B-B139-5070D44C6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063" y="1538558"/>
            <a:ext cx="7268248" cy="5046890"/>
          </a:xfrm>
          <a:prstGeom prst="rect">
            <a:avLst/>
          </a:prstGeom>
        </p:spPr>
      </p:pic>
    </p:spTree>
    <p:extLst>
      <p:ext uri="{BB962C8B-B14F-4D97-AF65-F5344CB8AC3E}">
        <p14:creationId xmlns:p14="http://schemas.microsoft.com/office/powerpoint/2010/main" val="3839897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870D81-BFEC-403A-8A5B-E0CFF8142972}"/>
              </a:ext>
            </a:extLst>
          </p:cNvPr>
          <p:cNvSpPr>
            <a:spLocks noGrp="1"/>
          </p:cNvSpPr>
          <p:nvPr>
            <p:ph type="title"/>
          </p:nvPr>
        </p:nvSpPr>
        <p:spPr/>
        <p:txBody>
          <a:bodyPr>
            <a:normAutofit/>
          </a:bodyPr>
          <a:lstStyle/>
          <a:p>
            <a:r>
              <a:rPr lang="fr-CH" dirty="0">
                <a:solidFill>
                  <a:schemeClr val="bg1"/>
                </a:solidFill>
              </a:rPr>
              <a:t>Appropriation d’une technique existante…</a:t>
            </a:r>
          </a:p>
        </p:txBody>
      </p:sp>
      <p:pic>
        <p:nvPicPr>
          <p:cNvPr id="9" name="Espace réservé du contenu 8" descr="Une image contenant personne, homme, cravate, habits&#10;&#10;Description générée automatiquement">
            <a:extLst>
              <a:ext uri="{FF2B5EF4-FFF2-40B4-BE49-F238E27FC236}">
                <a16:creationId xmlns:a16="http://schemas.microsoft.com/office/drawing/2014/main" id="{F7CB12AA-EA53-4003-97B4-2F9B7C1846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1584" y="1440138"/>
            <a:ext cx="1446414" cy="1742494"/>
          </a:xfrm>
        </p:spPr>
      </p:pic>
      <p:sp>
        <p:nvSpPr>
          <p:cNvPr id="3" name="ZoneTexte 2">
            <a:extLst>
              <a:ext uri="{FF2B5EF4-FFF2-40B4-BE49-F238E27FC236}">
                <a16:creationId xmlns:a16="http://schemas.microsoft.com/office/drawing/2014/main" id="{16D18719-403A-4E43-AD1A-EDCFE8A6339E}"/>
              </a:ext>
            </a:extLst>
          </p:cNvPr>
          <p:cNvSpPr txBox="1"/>
          <p:nvPr/>
        </p:nvSpPr>
        <p:spPr>
          <a:xfrm>
            <a:off x="4655840" y="1772816"/>
            <a:ext cx="4968552" cy="3539430"/>
          </a:xfrm>
          <a:prstGeom prst="rect">
            <a:avLst/>
          </a:prstGeom>
          <a:noFill/>
        </p:spPr>
        <p:txBody>
          <a:bodyPr wrap="square" rtlCol="0">
            <a:spAutoFit/>
          </a:bodyPr>
          <a:lstStyle/>
          <a:p>
            <a:r>
              <a:rPr lang="fr-CH" sz="3200" dirty="0">
                <a:solidFill>
                  <a:schemeClr val="bg1"/>
                </a:solidFill>
              </a:rPr>
              <a:t>Le leitmotiv est un court motif musical qui correspond à un personnage, un objet, une idée, un concept… Ses transformations ouvrent un champ de possibles infini…</a:t>
            </a:r>
          </a:p>
        </p:txBody>
      </p:sp>
    </p:spTree>
    <p:extLst>
      <p:ext uri="{BB962C8B-B14F-4D97-AF65-F5344CB8AC3E}">
        <p14:creationId xmlns:p14="http://schemas.microsoft.com/office/powerpoint/2010/main" val="985306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A4185A-EE53-4BDA-9D93-D4622BE56129}"/>
              </a:ext>
            </a:extLst>
          </p:cNvPr>
          <p:cNvSpPr>
            <a:spLocks noGrp="1"/>
          </p:cNvSpPr>
          <p:nvPr>
            <p:ph type="title"/>
          </p:nvPr>
        </p:nvSpPr>
        <p:spPr/>
        <p:txBody>
          <a:bodyPr/>
          <a:lstStyle/>
          <a:p>
            <a:r>
              <a:rPr lang="fr-FR" dirty="0">
                <a:solidFill>
                  <a:schemeClr val="bg1"/>
                </a:solidFill>
              </a:rPr>
              <a:t>Anton Bruckner (1824-1896)</a:t>
            </a:r>
            <a:endParaRPr lang="fr-CH" dirty="0">
              <a:solidFill>
                <a:schemeClr val="bg1"/>
              </a:solidFill>
            </a:endParaRPr>
          </a:p>
        </p:txBody>
      </p:sp>
      <p:pic>
        <p:nvPicPr>
          <p:cNvPr id="9" name="Espace réservé du contenu 8" descr="Une image contenant personne, homme, complet, vieux&#10;&#10;Description générée automatiquement">
            <a:extLst>
              <a:ext uri="{FF2B5EF4-FFF2-40B4-BE49-F238E27FC236}">
                <a16:creationId xmlns:a16="http://schemas.microsoft.com/office/drawing/2014/main" id="{44D5E1E5-EAAC-4DF4-838C-BA5BA39A3C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6081" y="1700809"/>
            <a:ext cx="3213433" cy="4525963"/>
          </a:xfrm>
        </p:spPr>
      </p:pic>
      <p:sp>
        <p:nvSpPr>
          <p:cNvPr id="10" name="ZoneTexte 9">
            <a:extLst>
              <a:ext uri="{FF2B5EF4-FFF2-40B4-BE49-F238E27FC236}">
                <a16:creationId xmlns:a16="http://schemas.microsoft.com/office/drawing/2014/main" id="{ECE6BF5B-7E98-4754-8A61-EAF546766E7A}"/>
              </a:ext>
            </a:extLst>
          </p:cNvPr>
          <p:cNvSpPr txBox="1"/>
          <p:nvPr/>
        </p:nvSpPr>
        <p:spPr>
          <a:xfrm>
            <a:off x="2495600" y="1988840"/>
            <a:ext cx="3960440" cy="4154984"/>
          </a:xfrm>
          <a:prstGeom prst="rect">
            <a:avLst/>
          </a:prstGeom>
          <a:noFill/>
        </p:spPr>
        <p:txBody>
          <a:bodyPr wrap="square" rtlCol="0">
            <a:spAutoFit/>
          </a:bodyPr>
          <a:lstStyle/>
          <a:p>
            <a:pPr marL="285750" indent="-285750">
              <a:buFont typeface="Arial" panose="020B0604020202020204" pitchFamily="34" charset="0"/>
              <a:buChar char="•"/>
            </a:pPr>
            <a:r>
              <a:rPr lang="fr-FR" sz="2400" dirty="0">
                <a:solidFill>
                  <a:schemeClr val="bg1"/>
                </a:solidFill>
              </a:rPr>
              <a:t>Organiste de génie et professeur au Conservatoire</a:t>
            </a:r>
          </a:p>
          <a:p>
            <a:pPr marL="285750" indent="-285750">
              <a:buFont typeface="Arial" panose="020B0604020202020204" pitchFamily="34" charset="0"/>
              <a:buChar char="•"/>
            </a:pPr>
            <a:r>
              <a:rPr lang="fr-FR" sz="2400" dirty="0">
                <a:solidFill>
                  <a:schemeClr val="bg1"/>
                </a:solidFill>
              </a:rPr>
              <a:t>Adepte du « gigantisme » symphonique -&gt; grandes fresques épiques</a:t>
            </a:r>
          </a:p>
          <a:p>
            <a:pPr marL="285750" indent="-285750">
              <a:buFont typeface="Arial" panose="020B0604020202020204" pitchFamily="34" charset="0"/>
              <a:buChar char="•"/>
            </a:pPr>
            <a:r>
              <a:rPr lang="fr-FR" sz="2400" dirty="0">
                <a:solidFill>
                  <a:schemeClr val="bg1"/>
                </a:solidFill>
              </a:rPr>
              <a:t>Musique symphonique et vocale</a:t>
            </a:r>
          </a:p>
          <a:p>
            <a:pPr marL="285750" indent="-285750">
              <a:buFont typeface="Arial" panose="020B0604020202020204" pitchFamily="34" charset="0"/>
              <a:buChar char="•"/>
            </a:pPr>
            <a:r>
              <a:rPr lang="fr-FR" sz="2400" dirty="0">
                <a:solidFill>
                  <a:schemeClr val="bg1"/>
                </a:solidFill>
              </a:rPr>
              <a:t>Harmonie peu novatrice pour l’époque romantique, mais musique dans la lignée de Beethoven et Schubert…</a:t>
            </a:r>
            <a:endParaRPr lang="fr-CH" sz="2400" dirty="0">
              <a:solidFill>
                <a:schemeClr val="bg1"/>
              </a:solidFill>
            </a:endParaRPr>
          </a:p>
        </p:txBody>
      </p:sp>
    </p:spTree>
    <p:extLst>
      <p:ext uri="{BB962C8B-B14F-4D97-AF65-F5344CB8AC3E}">
        <p14:creationId xmlns:p14="http://schemas.microsoft.com/office/powerpoint/2010/main" val="4145337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solidFill>
                  <a:schemeClr val="bg1"/>
                </a:solidFill>
              </a:rPr>
              <a:t>Johannes Brahms (1833-1897)</a:t>
            </a:r>
          </a:p>
        </p:txBody>
      </p:sp>
      <p:sp>
        <p:nvSpPr>
          <p:cNvPr id="4" name="Espace réservé du contenu 3"/>
          <p:cNvSpPr>
            <a:spLocks noGrp="1"/>
          </p:cNvSpPr>
          <p:nvPr>
            <p:ph idx="1"/>
          </p:nvPr>
        </p:nvSpPr>
        <p:spPr>
          <a:xfrm>
            <a:off x="1981200" y="1645669"/>
            <a:ext cx="8229600" cy="4525963"/>
          </a:xfrm>
        </p:spPr>
        <p:txBody>
          <a:bodyPr/>
          <a:lstStyle/>
          <a:p>
            <a:r>
              <a:rPr lang="fr-CH" dirty="0">
                <a:solidFill>
                  <a:schemeClr val="bg1"/>
                </a:solidFill>
              </a:rPr>
              <a:t>Langage classique, expression romantique</a:t>
            </a:r>
          </a:p>
          <a:p>
            <a:r>
              <a:rPr lang="fr-CH" dirty="0">
                <a:solidFill>
                  <a:schemeClr val="bg1"/>
                </a:solidFill>
              </a:rPr>
              <a:t>Musicien déclaré malgré lui «figure de proue des conservateurs»</a:t>
            </a:r>
          </a:p>
          <a:p>
            <a:r>
              <a:rPr lang="fr-CH" dirty="0">
                <a:solidFill>
                  <a:schemeClr val="bg1"/>
                </a:solidFill>
              </a:rPr>
              <a:t>Catalogue riche et varié</a:t>
            </a:r>
          </a:p>
        </p:txBody>
      </p:sp>
      <p:pic>
        <p:nvPicPr>
          <p:cNvPr id="5" name="Image 4" descr="Une image contenant homme, chemise, complet&#10;&#10;Description générée automatiquement">
            <a:extLst>
              <a:ext uri="{FF2B5EF4-FFF2-40B4-BE49-F238E27FC236}">
                <a16:creationId xmlns:a16="http://schemas.microsoft.com/office/drawing/2014/main" id="{5247992C-D347-40D5-AB1B-303547302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2105" y="2996952"/>
            <a:ext cx="3039679" cy="3779912"/>
          </a:xfrm>
          <a:prstGeom prst="rect">
            <a:avLst/>
          </a:prstGeom>
        </p:spPr>
      </p:pic>
    </p:spTree>
    <p:extLst>
      <p:ext uri="{BB962C8B-B14F-4D97-AF65-F5344CB8AC3E}">
        <p14:creationId xmlns:p14="http://schemas.microsoft.com/office/powerpoint/2010/main" val="455627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3C5A1-64D7-4CF9-A378-4A9274EAAF42}"/>
              </a:ext>
            </a:extLst>
          </p:cNvPr>
          <p:cNvSpPr>
            <a:spLocks noGrp="1"/>
          </p:cNvSpPr>
          <p:nvPr>
            <p:ph type="title"/>
          </p:nvPr>
        </p:nvSpPr>
        <p:spPr/>
        <p:txBody>
          <a:bodyPr/>
          <a:lstStyle/>
          <a:p>
            <a:r>
              <a:rPr lang="fr-CH" dirty="0">
                <a:solidFill>
                  <a:schemeClr val="bg1"/>
                </a:solidFill>
              </a:rPr>
              <a:t>Piotr </a:t>
            </a:r>
            <a:r>
              <a:rPr lang="fr-CH" dirty="0" err="1">
                <a:solidFill>
                  <a:schemeClr val="bg1"/>
                </a:solidFill>
              </a:rPr>
              <a:t>Illitch</a:t>
            </a:r>
            <a:r>
              <a:rPr lang="fr-CH" dirty="0">
                <a:solidFill>
                  <a:schemeClr val="bg1"/>
                </a:solidFill>
              </a:rPr>
              <a:t> Tchaïkovski (1840-1893)</a:t>
            </a:r>
          </a:p>
        </p:txBody>
      </p:sp>
      <p:sp>
        <p:nvSpPr>
          <p:cNvPr id="3" name="Espace réservé du contenu 2">
            <a:extLst>
              <a:ext uri="{FF2B5EF4-FFF2-40B4-BE49-F238E27FC236}">
                <a16:creationId xmlns:a16="http://schemas.microsoft.com/office/drawing/2014/main" id="{617D3E44-BC37-402D-91A3-3DA1FCEE7476}"/>
              </a:ext>
            </a:extLst>
          </p:cNvPr>
          <p:cNvSpPr>
            <a:spLocks noGrp="1"/>
          </p:cNvSpPr>
          <p:nvPr>
            <p:ph idx="1"/>
          </p:nvPr>
        </p:nvSpPr>
        <p:spPr/>
        <p:txBody>
          <a:bodyPr/>
          <a:lstStyle/>
          <a:p>
            <a:r>
              <a:rPr lang="fr-CH" dirty="0">
                <a:solidFill>
                  <a:schemeClr val="bg1"/>
                </a:solidFill>
              </a:rPr>
              <a:t>Mélodiste de génie</a:t>
            </a:r>
          </a:p>
          <a:p>
            <a:r>
              <a:rPr lang="fr-CH" dirty="0">
                <a:solidFill>
                  <a:schemeClr val="bg1"/>
                </a:solidFill>
              </a:rPr>
              <a:t>Musicien actif dans tous les domaines</a:t>
            </a:r>
          </a:p>
          <a:p>
            <a:r>
              <a:rPr lang="fr-CH">
                <a:solidFill>
                  <a:schemeClr val="bg1"/>
                </a:solidFill>
              </a:rPr>
              <a:t>Situation complexe </a:t>
            </a:r>
            <a:endParaRPr lang="fr-CH" dirty="0">
              <a:solidFill>
                <a:schemeClr val="bg1"/>
              </a:solidFill>
            </a:endParaRPr>
          </a:p>
        </p:txBody>
      </p:sp>
      <p:pic>
        <p:nvPicPr>
          <p:cNvPr id="6" name="Image 5" descr="Une image contenant texte&#10;&#10;Description générée automatiquement">
            <a:extLst>
              <a:ext uri="{FF2B5EF4-FFF2-40B4-BE49-F238E27FC236}">
                <a16:creationId xmlns:a16="http://schemas.microsoft.com/office/drawing/2014/main" id="{914362D6-5647-4D95-A36C-4EF25F032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136" y="3042419"/>
            <a:ext cx="2808312" cy="3623628"/>
          </a:xfrm>
          <a:prstGeom prst="rect">
            <a:avLst/>
          </a:prstGeom>
        </p:spPr>
      </p:pic>
    </p:spTree>
    <p:extLst>
      <p:ext uri="{BB962C8B-B14F-4D97-AF65-F5344CB8AC3E}">
        <p14:creationId xmlns:p14="http://schemas.microsoft.com/office/powerpoint/2010/main" val="3384089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71" name="Freeform: Shape 70">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rPr>
              <a:t> </a:t>
            </a:r>
          </a:p>
        </p:txBody>
      </p:sp>
      <p:sp>
        <p:nvSpPr>
          <p:cNvPr id="73" name="Freeform: Shape 72">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rPr>
              <a:t> </a:t>
            </a:r>
          </a:p>
        </p:txBody>
      </p:sp>
      <p:sp>
        <p:nvSpPr>
          <p:cNvPr id="75" name="Freeform: Shape 74">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77"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78" name="Freeform: Shape 77">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0" name="Freeform: Shape 79">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1" name="Freeform: Shape 80">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2" name="Freeform: Shape 81">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3" name="Freeform: Shape 82">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4" name="Freeform: Shape 83">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grpSp>
        <p:nvGrpSpPr>
          <p:cNvPr id="86"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87" name="Freeform: Shape 86">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8" name="Freeform: Shape 87">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9" name="Freeform: Shape 88">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0" name="Freeform: Shape 89">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1" name="Freeform: Shape 90">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useBgFill="1">
        <p:nvSpPr>
          <p:cNvPr id="95" name="Rectangle 94">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97" name="Rectangle 96">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grpSp>
        <p:nvGrpSpPr>
          <p:cNvPr id="99" name="Top Left">
            <a:extLst>
              <a:ext uri="{FF2B5EF4-FFF2-40B4-BE49-F238E27FC236}">
                <a16:creationId xmlns:a16="http://schemas.microsoft.com/office/drawing/2014/main" id="{7A93B028-F8F4-4F84-98D7-2779E4D8B9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00" name="Freeform: Shape 99">
              <a:extLst>
                <a:ext uri="{FF2B5EF4-FFF2-40B4-BE49-F238E27FC236}">
                  <a16:creationId xmlns:a16="http://schemas.microsoft.com/office/drawing/2014/main" id="{0C254636-BEEC-4E48-BF0C-D2C6BF583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01" name="Freeform: Shape 100">
              <a:extLst>
                <a:ext uri="{FF2B5EF4-FFF2-40B4-BE49-F238E27FC236}">
                  <a16:creationId xmlns:a16="http://schemas.microsoft.com/office/drawing/2014/main" id="{83AF5681-1B96-4C35-AB17-AB7793A4EF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2" name="Freeform: Shape 101">
              <a:extLst>
                <a:ext uri="{FF2B5EF4-FFF2-40B4-BE49-F238E27FC236}">
                  <a16:creationId xmlns:a16="http://schemas.microsoft.com/office/drawing/2014/main" id="{F1C65047-892E-46D5-9E82-93FB2E432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3" name="Freeform: Shape 102">
              <a:extLst>
                <a:ext uri="{FF2B5EF4-FFF2-40B4-BE49-F238E27FC236}">
                  <a16:creationId xmlns:a16="http://schemas.microsoft.com/office/drawing/2014/main" id="{4AD2952C-9885-4337-B770-851BDEB88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2B07DD51-ACE9-4B98-AB77-D23DBEF48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0F483983-8B4E-40F0-BF70-192D840B7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F8853237-6306-4734-906A-E334FDEA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7" name="Freeform: Shape 106">
              <a:extLst>
                <a:ext uri="{FF2B5EF4-FFF2-40B4-BE49-F238E27FC236}">
                  <a16:creationId xmlns:a16="http://schemas.microsoft.com/office/drawing/2014/main" id="{0848C5D2-21E8-4E56-B25E-809869A75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2" name="Titre 1">
            <a:extLst>
              <a:ext uri="{FF2B5EF4-FFF2-40B4-BE49-F238E27FC236}">
                <a16:creationId xmlns:a16="http://schemas.microsoft.com/office/drawing/2014/main" id="{8EB2EE06-9FB3-4440-A4B4-4B460BD6D75C}"/>
              </a:ext>
            </a:extLst>
          </p:cNvPr>
          <p:cNvSpPr>
            <a:spLocks noGrp="1"/>
          </p:cNvSpPr>
          <p:nvPr>
            <p:ph type="title"/>
          </p:nvPr>
        </p:nvSpPr>
        <p:spPr>
          <a:xfrm>
            <a:off x="1005653" y="744909"/>
            <a:ext cx="5797883" cy="3155419"/>
          </a:xfrm>
        </p:spPr>
        <p:txBody>
          <a:bodyPr vert="horz" lIns="91440" tIns="45720" rIns="91440" bIns="45720" rtlCol="0" anchor="b">
            <a:normAutofit/>
          </a:bodyPr>
          <a:lstStyle/>
          <a:p>
            <a:r>
              <a:rPr lang="en-US" sz="5400" kern="1200" dirty="0">
                <a:solidFill>
                  <a:schemeClr val="tx2"/>
                </a:solidFill>
                <a:latin typeface="+mj-lt"/>
                <a:ea typeface="+mj-ea"/>
                <a:cs typeface="+mj-cs"/>
              </a:rPr>
              <a:t>GUSTAV MAHLER </a:t>
            </a:r>
            <a:r>
              <a:rPr lang="en-US" kern="1200" dirty="0">
                <a:solidFill>
                  <a:schemeClr val="tx2"/>
                </a:solidFill>
                <a:latin typeface="+mj-lt"/>
                <a:ea typeface="+mj-ea"/>
                <a:cs typeface="+mj-cs"/>
              </a:rPr>
              <a:t>(1860-1911)</a:t>
            </a:r>
            <a:endParaRPr lang="en-US" sz="5400" kern="1200" dirty="0">
              <a:solidFill>
                <a:schemeClr val="tx2"/>
              </a:solidFill>
              <a:latin typeface="+mj-lt"/>
              <a:ea typeface="+mj-ea"/>
              <a:cs typeface="+mj-cs"/>
            </a:endParaRPr>
          </a:p>
        </p:txBody>
      </p:sp>
      <p:pic>
        <p:nvPicPr>
          <p:cNvPr id="5" name="Espace réservé du contenu 4" descr="Une image contenant texte, dessin au trait&#10;&#10;Description générée automatiquement">
            <a:extLst>
              <a:ext uri="{FF2B5EF4-FFF2-40B4-BE49-F238E27FC236}">
                <a16:creationId xmlns:a16="http://schemas.microsoft.com/office/drawing/2014/main" id="{9D23DC39-8C17-4245-99F7-443D76B5AC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6732"/>
          <a:stretch/>
        </p:blipFill>
        <p:spPr>
          <a:xfrm>
            <a:off x="7188594" y="10"/>
            <a:ext cx="5003406" cy="6857990"/>
          </a:xfrm>
          <a:prstGeom prst="rect">
            <a:avLst/>
          </a:prstGeom>
        </p:spPr>
      </p:pic>
      <p:grpSp>
        <p:nvGrpSpPr>
          <p:cNvPr id="109" name="Cross">
            <a:extLst>
              <a:ext uri="{FF2B5EF4-FFF2-40B4-BE49-F238E27FC236}">
                <a16:creationId xmlns:a16="http://schemas.microsoft.com/office/drawing/2014/main" id="{5C0E6139-8A19-4905-87E2-E547D7B7F1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29158" y="3369564"/>
            <a:ext cx="118872" cy="118872"/>
            <a:chOff x="1175347" y="3733800"/>
            <a:chExt cx="118872" cy="118872"/>
          </a:xfrm>
        </p:grpSpPr>
        <p:cxnSp>
          <p:nvCxnSpPr>
            <p:cNvPr id="110" name="Straight Connector 109">
              <a:extLst>
                <a:ext uri="{FF2B5EF4-FFF2-40B4-BE49-F238E27FC236}">
                  <a16:creationId xmlns:a16="http://schemas.microsoft.com/office/drawing/2014/main" id="{BC05FFBD-B86A-4BD3-A147-FA95CE03CF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11" name="Straight Connector 110">
              <a:extLst>
                <a:ext uri="{FF2B5EF4-FFF2-40B4-BE49-F238E27FC236}">
                  <a16:creationId xmlns:a16="http://schemas.microsoft.com/office/drawing/2014/main" id="{EB69F8B1-78FB-4562-8A0D-8D29636755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113" name="Bottom Right">
            <a:extLst>
              <a:ext uri="{FF2B5EF4-FFF2-40B4-BE49-F238E27FC236}">
                <a16:creationId xmlns:a16="http://schemas.microsoft.com/office/drawing/2014/main" id="{F7513226-C6E6-4885-A42A-D6411FF018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14" name="Graphic 157">
              <a:extLst>
                <a:ext uri="{FF2B5EF4-FFF2-40B4-BE49-F238E27FC236}">
                  <a16:creationId xmlns:a16="http://schemas.microsoft.com/office/drawing/2014/main" id="{9BC07C6F-FF27-4C7D-BF5D-4B4B8880B80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16" name="Freeform: Shape 115">
                <a:extLst>
                  <a:ext uri="{FF2B5EF4-FFF2-40B4-BE49-F238E27FC236}">
                    <a16:creationId xmlns:a16="http://schemas.microsoft.com/office/drawing/2014/main" id="{3B062B0F-BCEB-436F-AB59-970CC5EEE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7" name="Freeform: Shape 116">
                <a:extLst>
                  <a:ext uri="{FF2B5EF4-FFF2-40B4-BE49-F238E27FC236}">
                    <a16:creationId xmlns:a16="http://schemas.microsoft.com/office/drawing/2014/main" id="{A2CDB5C4-8E76-40DC-A3EA-AF3D5066EA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8" name="Freeform: Shape 117">
                <a:extLst>
                  <a:ext uri="{FF2B5EF4-FFF2-40B4-BE49-F238E27FC236}">
                    <a16:creationId xmlns:a16="http://schemas.microsoft.com/office/drawing/2014/main" id="{5188252B-68F7-4FD1-98ED-39451A985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9" name="Freeform: Shape 118">
                <a:extLst>
                  <a:ext uri="{FF2B5EF4-FFF2-40B4-BE49-F238E27FC236}">
                    <a16:creationId xmlns:a16="http://schemas.microsoft.com/office/drawing/2014/main" id="{643015DC-C4C8-408D-91FE-CB5223319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9E420DB7-0D88-4E37-B948-6FB4A8AD8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08BA96C9-4B69-43D0-A129-4C2DF657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2" name="Freeform: Shape 121">
                <a:extLst>
                  <a:ext uri="{FF2B5EF4-FFF2-40B4-BE49-F238E27FC236}">
                    <a16:creationId xmlns:a16="http://schemas.microsoft.com/office/drawing/2014/main" id="{AB9C0CB4-8BF5-4813-A26B-7B3C36368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115" name="Freeform: Shape 114">
              <a:extLst>
                <a:ext uri="{FF2B5EF4-FFF2-40B4-BE49-F238E27FC236}">
                  <a16:creationId xmlns:a16="http://schemas.microsoft.com/office/drawing/2014/main" id="{A1A6261E-C71C-43D5-8164-2B8BB8DFA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3" name="ZoneTexte 2">
            <a:extLst>
              <a:ext uri="{FF2B5EF4-FFF2-40B4-BE49-F238E27FC236}">
                <a16:creationId xmlns:a16="http://schemas.microsoft.com/office/drawing/2014/main" id="{1B2BFA7A-AECA-47B5-B5D0-CE835A09DA08}"/>
              </a:ext>
            </a:extLst>
          </p:cNvPr>
          <p:cNvSpPr txBox="1"/>
          <p:nvPr/>
        </p:nvSpPr>
        <p:spPr>
          <a:xfrm>
            <a:off x="1181100" y="4486275"/>
            <a:ext cx="54673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0" i="0" u="none" strike="noStrike" kern="1200" cap="none" spc="0" normalizeH="0" baseline="0" noProof="0" dirty="0">
                <a:ln>
                  <a:noFill/>
                </a:ln>
                <a:solidFill>
                  <a:prstClr val="black"/>
                </a:solidFill>
                <a:effectLst/>
                <a:uLnTx/>
                <a:uFillTx/>
                <a:latin typeface="Rockwell"/>
                <a:ea typeface="+mn-ea"/>
                <a:cs typeface="+mn-cs"/>
              </a:rPr>
              <a:t>«La tradition, c’est nourrir les flammes, pas vénérer les cendres.»</a:t>
            </a:r>
          </a:p>
        </p:txBody>
      </p:sp>
    </p:spTree>
    <p:extLst>
      <p:ext uri="{BB962C8B-B14F-4D97-AF65-F5344CB8AC3E}">
        <p14:creationId xmlns:p14="http://schemas.microsoft.com/office/powerpoint/2010/main" val="423921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b="1" dirty="0">
                <a:ln w="22225">
                  <a:solidFill>
                    <a:schemeClr val="accent2"/>
                  </a:solidFill>
                  <a:prstDash val="solid"/>
                </a:ln>
                <a:solidFill>
                  <a:schemeClr val="accent2">
                    <a:lumMod val="40000"/>
                    <a:lumOff val="60000"/>
                  </a:schemeClr>
                </a:solidFill>
              </a:rPr>
              <a:t>ESTHETIQUE ET LANGAGE</a:t>
            </a:r>
          </a:p>
        </p:txBody>
      </p:sp>
      <p:sp>
        <p:nvSpPr>
          <p:cNvPr id="3" name="Espace réservé du contenu 2"/>
          <p:cNvSpPr>
            <a:spLocks noGrp="1"/>
          </p:cNvSpPr>
          <p:nvPr>
            <p:ph idx="1"/>
          </p:nvPr>
        </p:nvSpPr>
        <p:spPr>
          <a:xfrm>
            <a:off x="1981200" y="1600201"/>
            <a:ext cx="8229600" cy="4349079"/>
          </a:xfrm>
          <a:solidFill>
            <a:schemeClr val="accent6">
              <a:lumMod val="40000"/>
              <a:lumOff val="60000"/>
              <a:alpha val="70000"/>
            </a:schemeClr>
          </a:solidFill>
        </p:spPr>
        <p:txBody>
          <a:bodyPr>
            <a:normAutofit fontScale="92500" lnSpcReduction="10000"/>
          </a:bodyPr>
          <a:lstStyle/>
          <a:p>
            <a:pPr marL="514350" indent="-514350">
              <a:buFont typeface="+mj-lt"/>
              <a:buAutoNum type="arabicPeriod"/>
            </a:pPr>
            <a:r>
              <a:rPr lang="fr-CH" dirty="0"/>
              <a:t>Place de l’Homme dans la société</a:t>
            </a:r>
          </a:p>
          <a:p>
            <a:pPr marL="514350" indent="-514350">
              <a:buFont typeface="+mj-lt"/>
              <a:buAutoNum type="arabicPeriod"/>
            </a:pPr>
            <a:r>
              <a:rPr lang="fr-CH" dirty="0"/>
              <a:t>Expression des sentiments, thématiques nouvelles</a:t>
            </a:r>
          </a:p>
          <a:p>
            <a:pPr marL="514350" indent="-514350">
              <a:buFont typeface="+mj-lt"/>
              <a:buAutoNum type="arabicPeriod"/>
            </a:pPr>
            <a:r>
              <a:rPr lang="fr-CH" dirty="0"/>
              <a:t>Evolution de la place du musicien créateur vers la fonction d’artiste à part entière</a:t>
            </a:r>
          </a:p>
          <a:p>
            <a:pPr marL="514350" indent="-514350">
              <a:buFont typeface="+mj-lt"/>
              <a:buAutoNum type="arabicPeriod"/>
            </a:pPr>
            <a:r>
              <a:rPr lang="fr-CH" dirty="0"/>
              <a:t>«Perfectionnements» instrumentaux</a:t>
            </a:r>
          </a:p>
          <a:p>
            <a:pPr marL="514350" indent="-514350">
              <a:buFont typeface="+mj-lt"/>
              <a:buAutoNum type="arabicPeriod"/>
            </a:pPr>
            <a:r>
              <a:rPr lang="fr-CH" dirty="0"/>
              <a:t>Evolution des genres et développement des formes</a:t>
            </a:r>
          </a:p>
          <a:p>
            <a:pPr marL="514350" indent="-514350">
              <a:buFont typeface="+mj-lt"/>
              <a:buAutoNum type="arabicPeriod"/>
            </a:pPr>
            <a:r>
              <a:rPr lang="fr-CH" dirty="0"/>
              <a:t>Enrichissement du langage harmonique</a:t>
            </a:r>
          </a:p>
        </p:txBody>
      </p:sp>
    </p:spTree>
    <p:extLst>
      <p:ext uri="{BB962C8B-B14F-4D97-AF65-F5344CB8AC3E}">
        <p14:creationId xmlns:p14="http://schemas.microsoft.com/office/powerpoint/2010/main" val="3878687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7E93FD-8FE4-4F94-96FE-34C21F178DE5}"/>
              </a:ext>
            </a:extLst>
          </p:cNvPr>
          <p:cNvSpPr>
            <a:spLocks noGrp="1"/>
          </p:cNvSpPr>
          <p:nvPr>
            <p:ph type="title"/>
          </p:nvPr>
        </p:nvSpPr>
        <p:spPr/>
        <p:txBody>
          <a:bodyPr/>
          <a:lstStyle/>
          <a:p>
            <a:r>
              <a:rPr lang="fr-CH" dirty="0"/>
              <a:t>Etat des lieux…</a:t>
            </a:r>
          </a:p>
        </p:txBody>
      </p:sp>
      <p:sp>
        <p:nvSpPr>
          <p:cNvPr id="3" name="Espace réservé du contenu 2">
            <a:extLst>
              <a:ext uri="{FF2B5EF4-FFF2-40B4-BE49-F238E27FC236}">
                <a16:creationId xmlns:a16="http://schemas.microsoft.com/office/drawing/2014/main" id="{049E497A-9F14-4100-B324-8B5699DE851A}"/>
              </a:ext>
            </a:extLst>
          </p:cNvPr>
          <p:cNvSpPr>
            <a:spLocks noGrp="1"/>
          </p:cNvSpPr>
          <p:nvPr>
            <p:ph idx="1"/>
          </p:nvPr>
        </p:nvSpPr>
        <p:spPr/>
        <p:txBody>
          <a:bodyPr/>
          <a:lstStyle/>
          <a:p>
            <a:r>
              <a:rPr lang="fr-CH" dirty="0"/>
              <a:t>Au cours du XIXe siècle, la symphonie (Bruckner…) et l’opéra (Wagner…) ont atteint des sommets d’intensité et des dimensions extraordinaires.</a:t>
            </a:r>
          </a:p>
          <a:p>
            <a:r>
              <a:rPr lang="fr-CH" dirty="0"/>
              <a:t>Certains compositeurs tels que Mahler vont faire exploser les cadres formels qui restaient.</a:t>
            </a:r>
          </a:p>
        </p:txBody>
      </p:sp>
    </p:spTree>
    <p:extLst>
      <p:ext uri="{BB962C8B-B14F-4D97-AF65-F5344CB8AC3E}">
        <p14:creationId xmlns:p14="http://schemas.microsoft.com/office/powerpoint/2010/main" val="1289780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4" name="Rectangle 13">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grpSp>
        <p:nvGrpSpPr>
          <p:cNvPr id="16" name="Top Left">
            <a:extLst>
              <a:ext uri="{FF2B5EF4-FFF2-40B4-BE49-F238E27FC236}">
                <a16:creationId xmlns:a16="http://schemas.microsoft.com/office/drawing/2014/main" id="{9C6A6A21-4C17-4D70-902F-4297639349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7" name="Freeform: Shape 16">
              <a:extLst>
                <a:ext uri="{FF2B5EF4-FFF2-40B4-BE49-F238E27FC236}">
                  <a16:creationId xmlns:a16="http://schemas.microsoft.com/office/drawing/2014/main" id="{9680322C-01BD-4DDE-8667-A1C82E341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8" name="Freeform: Shape 17">
              <a:extLst>
                <a:ext uri="{FF2B5EF4-FFF2-40B4-BE49-F238E27FC236}">
                  <a16:creationId xmlns:a16="http://schemas.microsoft.com/office/drawing/2014/main" id="{00CD4D67-14DF-4C2D-B42C-0532C55AC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4A40E032-134E-4905-9B38-5C5D53B86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25DAE0B8-3872-45CE-8EF9-412CDEC3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33FDCF74-E06B-4837-A10F-033EE637D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74BADACF-06C7-4B5D-A714-089786B51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52BFF042-59B9-4F74-8514-96C43FB8B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370FECA2-981E-4045-81E5-F5F6C72DE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2" name="Titre 1">
            <a:extLst>
              <a:ext uri="{FF2B5EF4-FFF2-40B4-BE49-F238E27FC236}">
                <a16:creationId xmlns:a16="http://schemas.microsoft.com/office/drawing/2014/main" id="{647E93FD-8FE4-4F94-96FE-34C21F178DE5}"/>
              </a:ext>
            </a:extLst>
          </p:cNvPr>
          <p:cNvSpPr>
            <a:spLocks noGrp="1"/>
          </p:cNvSpPr>
          <p:nvPr>
            <p:ph type="title"/>
          </p:nvPr>
        </p:nvSpPr>
        <p:spPr>
          <a:xfrm>
            <a:off x="1198182" y="559813"/>
            <a:ext cx="5605358" cy="1664573"/>
          </a:xfrm>
        </p:spPr>
        <p:txBody>
          <a:bodyPr>
            <a:normAutofit/>
          </a:bodyPr>
          <a:lstStyle/>
          <a:p>
            <a:r>
              <a:rPr lang="fr-CH" dirty="0"/>
              <a:t>Gustav Mahler</a:t>
            </a:r>
          </a:p>
        </p:txBody>
      </p:sp>
      <p:sp>
        <p:nvSpPr>
          <p:cNvPr id="3" name="Espace réservé du contenu 2">
            <a:extLst>
              <a:ext uri="{FF2B5EF4-FFF2-40B4-BE49-F238E27FC236}">
                <a16:creationId xmlns:a16="http://schemas.microsoft.com/office/drawing/2014/main" id="{049E497A-9F14-4100-B324-8B5699DE851A}"/>
              </a:ext>
            </a:extLst>
          </p:cNvPr>
          <p:cNvSpPr>
            <a:spLocks noGrp="1"/>
          </p:cNvSpPr>
          <p:nvPr>
            <p:ph idx="1"/>
          </p:nvPr>
        </p:nvSpPr>
        <p:spPr>
          <a:xfrm>
            <a:off x="1185755" y="2384474"/>
            <a:ext cx="5604997" cy="3728613"/>
          </a:xfrm>
        </p:spPr>
        <p:txBody>
          <a:bodyPr>
            <a:normAutofit/>
          </a:bodyPr>
          <a:lstStyle/>
          <a:p>
            <a:r>
              <a:rPr lang="fr-CH" sz="1800" dirty="0"/>
              <a:t>Gustav Mahler s’insère dans la continuité de ces grands musiciens, en poussant toujours plus loin </a:t>
            </a:r>
            <a:r>
              <a:rPr lang="fr-CH" sz="1800" b="1" dirty="0"/>
              <a:t>l’exigence instrumentale</a:t>
            </a:r>
          </a:p>
          <a:p>
            <a:r>
              <a:rPr lang="fr-CH" sz="1800" dirty="0"/>
              <a:t>Il fait partie des </a:t>
            </a:r>
            <a:r>
              <a:rPr lang="fr-CH" sz="1800" b="1" dirty="0"/>
              <a:t>chefs-d ’orchestre </a:t>
            </a:r>
            <a:r>
              <a:rPr lang="fr-CH" sz="1800" dirty="0"/>
              <a:t>les plus influents de son époque</a:t>
            </a:r>
          </a:p>
          <a:p>
            <a:r>
              <a:rPr lang="fr-CH" sz="1800" dirty="0"/>
              <a:t>Extrêmement occupé, il ne pourra s’adonner à la composition que pendant les deux mois d’été. Il se consacre alors à </a:t>
            </a:r>
            <a:r>
              <a:rPr lang="fr-CH" sz="1800" b="1" dirty="0"/>
              <a:t>la musique symphonique et au Lied avec orchestre</a:t>
            </a:r>
            <a:r>
              <a:rPr lang="fr-CH" sz="1800" dirty="0"/>
              <a:t>.</a:t>
            </a:r>
          </a:p>
        </p:txBody>
      </p:sp>
      <p:pic>
        <p:nvPicPr>
          <p:cNvPr id="7" name="Image 6" descr="Une image contenant dessin au trait&#10;&#10;Description générée automatiquement">
            <a:extLst>
              <a:ext uri="{FF2B5EF4-FFF2-40B4-BE49-F238E27FC236}">
                <a16:creationId xmlns:a16="http://schemas.microsoft.com/office/drawing/2014/main" id="{D180B0F1-994E-4629-B3D9-B9F508B9CEBA}"/>
              </a:ext>
            </a:extLst>
          </p:cNvPr>
          <p:cNvPicPr>
            <a:picLocks noChangeAspect="1"/>
          </p:cNvPicPr>
          <p:nvPr/>
        </p:nvPicPr>
        <p:blipFill rotWithShape="1">
          <a:blip r:embed="rId2">
            <a:extLst>
              <a:ext uri="{28A0092B-C50C-407E-A947-70E740481C1C}">
                <a14:useLocalDpi xmlns:a14="http://schemas.microsoft.com/office/drawing/2010/main" val="0"/>
              </a:ext>
            </a:extLst>
          </a:blip>
          <a:srcRect l="18251" r="18093" b="-2"/>
          <a:stretch/>
        </p:blipFill>
        <p:spPr>
          <a:xfrm>
            <a:off x="7188594" y="10"/>
            <a:ext cx="5003406" cy="6857990"/>
          </a:xfrm>
          <a:prstGeom prst="rect">
            <a:avLst/>
          </a:prstGeom>
        </p:spPr>
      </p:pic>
      <p:grpSp>
        <p:nvGrpSpPr>
          <p:cNvPr id="26" name="Bottom Right">
            <a:extLst>
              <a:ext uri="{FF2B5EF4-FFF2-40B4-BE49-F238E27FC236}">
                <a16:creationId xmlns:a16="http://schemas.microsoft.com/office/drawing/2014/main" id="{741948F9-C525-410D-9F0C-63EA1E0F39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7" name="Graphic 157">
              <a:extLst>
                <a:ext uri="{FF2B5EF4-FFF2-40B4-BE49-F238E27FC236}">
                  <a16:creationId xmlns:a16="http://schemas.microsoft.com/office/drawing/2014/main" id="{59C11362-4204-47B3-85DC-7A22A1E3038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9" name="Freeform: Shape 28">
                <a:extLst>
                  <a:ext uri="{FF2B5EF4-FFF2-40B4-BE49-F238E27FC236}">
                    <a16:creationId xmlns:a16="http://schemas.microsoft.com/office/drawing/2014/main" id="{DFD42FE5-B58A-4613-8A3B-D0120D21B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5A861743-3DF1-47A2-8CFF-99A470A9D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Freeform: Shape 30">
                <a:extLst>
                  <a:ext uri="{FF2B5EF4-FFF2-40B4-BE49-F238E27FC236}">
                    <a16:creationId xmlns:a16="http://schemas.microsoft.com/office/drawing/2014/main" id="{9F3A9B8B-EB41-4F45-8831-A7B5D41E0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D659F99D-ACED-471C-8BAC-73C596DDA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AC603F71-A3F3-49F0-A292-573F37EB6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FB6F9021-2B6B-4252-AC9D-30C1A2C9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5" name="Freeform: Shape 34">
                <a:extLst>
                  <a:ext uri="{FF2B5EF4-FFF2-40B4-BE49-F238E27FC236}">
                    <a16:creationId xmlns:a16="http://schemas.microsoft.com/office/drawing/2014/main" id="{7875012E-B86B-411F-B93B-A69ED6D20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28" name="Freeform: Shape 27">
              <a:extLst>
                <a:ext uri="{FF2B5EF4-FFF2-40B4-BE49-F238E27FC236}">
                  <a16:creationId xmlns:a16="http://schemas.microsoft.com/office/drawing/2014/main" id="{FFB9C5D7-2BF3-4748-9582-FF22361FA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3364240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4" name="Rectangle 13">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grpSp>
        <p:nvGrpSpPr>
          <p:cNvPr id="16" name="Top Left">
            <a:extLst>
              <a:ext uri="{FF2B5EF4-FFF2-40B4-BE49-F238E27FC236}">
                <a16:creationId xmlns:a16="http://schemas.microsoft.com/office/drawing/2014/main" id="{9C6A6A21-4C17-4D70-902F-4297639349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7" name="Freeform: Shape 16">
              <a:extLst>
                <a:ext uri="{FF2B5EF4-FFF2-40B4-BE49-F238E27FC236}">
                  <a16:creationId xmlns:a16="http://schemas.microsoft.com/office/drawing/2014/main" id="{9680322C-01BD-4DDE-8667-A1C82E341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8" name="Freeform: Shape 17">
              <a:extLst>
                <a:ext uri="{FF2B5EF4-FFF2-40B4-BE49-F238E27FC236}">
                  <a16:creationId xmlns:a16="http://schemas.microsoft.com/office/drawing/2014/main" id="{00CD4D67-14DF-4C2D-B42C-0532C55AC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4A40E032-134E-4905-9B38-5C5D53B86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25DAE0B8-3872-45CE-8EF9-412CDEC3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33FDCF74-E06B-4837-A10F-033EE637D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74BADACF-06C7-4B5D-A714-089786B51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52BFF042-59B9-4F74-8514-96C43FB8B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370FECA2-981E-4045-81E5-F5F6C72DE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2" name="Titre 1">
            <a:extLst>
              <a:ext uri="{FF2B5EF4-FFF2-40B4-BE49-F238E27FC236}">
                <a16:creationId xmlns:a16="http://schemas.microsoft.com/office/drawing/2014/main" id="{08436287-505D-4BD5-B985-E7537FE3B52F}"/>
              </a:ext>
            </a:extLst>
          </p:cNvPr>
          <p:cNvSpPr>
            <a:spLocks noGrp="1"/>
          </p:cNvSpPr>
          <p:nvPr>
            <p:ph type="title"/>
          </p:nvPr>
        </p:nvSpPr>
        <p:spPr>
          <a:xfrm>
            <a:off x="1198182" y="559813"/>
            <a:ext cx="5605358" cy="1664573"/>
          </a:xfrm>
        </p:spPr>
        <p:txBody>
          <a:bodyPr>
            <a:normAutofit/>
          </a:bodyPr>
          <a:lstStyle/>
          <a:p>
            <a:r>
              <a:rPr lang="fr-CH" dirty="0"/>
              <a:t>Gustav Mahler</a:t>
            </a:r>
          </a:p>
        </p:txBody>
      </p:sp>
      <p:sp>
        <p:nvSpPr>
          <p:cNvPr id="9" name="Content Placeholder 8">
            <a:extLst>
              <a:ext uri="{FF2B5EF4-FFF2-40B4-BE49-F238E27FC236}">
                <a16:creationId xmlns:a16="http://schemas.microsoft.com/office/drawing/2014/main" id="{BB1C4A70-9CB7-47EB-AD5E-AE2F069587BF}"/>
              </a:ext>
            </a:extLst>
          </p:cNvPr>
          <p:cNvSpPr>
            <a:spLocks noGrp="1"/>
          </p:cNvSpPr>
          <p:nvPr>
            <p:ph idx="1"/>
          </p:nvPr>
        </p:nvSpPr>
        <p:spPr>
          <a:xfrm>
            <a:off x="1185755" y="2384474"/>
            <a:ext cx="5604997" cy="3728613"/>
          </a:xfrm>
        </p:spPr>
        <p:txBody>
          <a:bodyPr>
            <a:normAutofit/>
          </a:bodyPr>
          <a:lstStyle/>
          <a:p>
            <a:r>
              <a:rPr lang="fr-CH" sz="1800" dirty="0"/>
              <a:t>En son temps, Mahler a marqué quantité de musiciens par son </a:t>
            </a:r>
            <a:r>
              <a:rPr lang="fr-CH" sz="1800" b="1" dirty="0"/>
              <a:t>extraordinaire exigence</a:t>
            </a:r>
            <a:r>
              <a:rPr lang="fr-CH" sz="1800" dirty="0"/>
              <a:t>, ce qui lui a valu très souvent des conflits avec ceux-ci.</a:t>
            </a:r>
          </a:p>
          <a:p>
            <a:r>
              <a:rPr lang="fr-CH" sz="1800" b="1" dirty="0"/>
              <a:t>Fin connaisseur de l’orchestre </a:t>
            </a:r>
            <a:r>
              <a:rPr lang="fr-CH" sz="1800" dirty="0"/>
              <a:t>et découvreur de génie, il va pousser toujours plus loin la complexité de son écriture orchestrale.</a:t>
            </a:r>
          </a:p>
          <a:p>
            <a:r>
              <a:rPr lang="fr-CH" sz="1800" b="1" dirty="0"/>
              <a:t>Maniaco-dépressif</a:t>
            </a:r>
            <a:r>
              <a:rPr lang="fr-CH" sz="1800" dirty="0"/>
              <a:t> et d’une sensibilité maladive, Mahler va pousser l’expression romantique à son paroxysme, </a:t>
            </a:r>
            <a:r>
              <a:rPr lang="fr-CH" sz="1800" b="1" dirty="0"/>
              <a:t>parfois à la limite de ce que permet le système tonal qu’utilise encore sa musique</a:t>
            </a:r>
            <a:r>
              <a:rPr lang="fr-CH" sz="1800" dirty="0"/>
              <a:t>.</a:t>
            </a:r>
          </a:p>
        </p:txBody>
      </p:sp>
      <p:pic>
        <p:nvPicPr>
          <p:cNvPr id="5" name="Espace réservé du contenu 4">
            <a:extLst>
              <a:ext uri="{FF2B5EF4-FFF2-40B4-BE49-F238E27FC236}">
                <a16:creationId xmlns:a16="http://schemas.microsoft.com/office/drawing/2014/main" id="{D159FEDB-DB23-45D0-AF47-5D4C43DD8B91}"/>
              </a:ext>
            </a:extLst>
          </p:cNvPr>
          <p:cNvPicPr>
            <a:picLocks noChangeAspect="1"/>
          </p:cNvPicPr>
          <p:nvPr/>
        </p:nvPicPr>
        <p:blipFill rotWithShape="1">
          <a:blip r:embed="rId2">
            <a:extLst>
              <a:ext uri="{28A0092B-C50C-407E-A947-70E740481C1C}">
                <a14:useLocalDpi xmlns:a14="http://schemas.microsoft.com/office/drawing/2010/main" val="0"/>
              </a:ext>
            </a:extLst>
          </a:blip>
          <a:srcRect l="22909" r="22373"/>
          <a:stretch/>
        </p:blipFill>
        <p:spPr>
          <a:xfrm>
            <a:off x="7188594" y="10"/>
            <a:ext cx="5003406" cy="6857990"/>
          </a:xfrm>
          <a:prstGeom prst="rect">
            <a:avLst/>
          </a:prstGeom>
        </p:spPr>
      </p:pic>
      <p:grpSp>
        <p:nvGrpSpPr>
          <p:cNvPr id="26" name="Bottom Right">
            <a:extLst>
              <a:ext uri="{FF2B5EF4-FFF2-40B4-BE49-F238E27FC236}">
                <a16:creationId xmlns:a16="http://schemas.microsoft.com/office/drawing/2014/main" id="{741948F9-C525-410D-9F0C-63EA1E0F39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7" name="Graphic 157">
              <a:extLst>
                <a:ext uri="{FF2B5EF4-FFF2-40B4-BE49-F238E27FC236}">
                  <a16:creationId xmlns:a16="http://schemas.microsoft.com/office/drawing/2014/main" id="{59C11362-4204-47B3-85DC-7A22A1E3038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9" name="Freeform: Shape 28">
                <a:extLst>
                  <a:ext uri="{FF2B5EF4-FFF2-40B4-BE49-F238E27FC236}">
                    <a16:creationId xmlns:a16="http://schemas.microsoft.com/office/drawing/2014/main" id="{DFD42FE5-B58A-4613-8A3B-D0120D21B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5A861743-3DF1-47A2-8CFF-99A470A9D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Freeform: Shape 30">
                <a:extLst>
                  <a:ext uri="{FF2B5EF4-FFF2-40B4-BE49-F238E27FC236}">
                    <a16:creationId xmlns:a16="http://schemas.microsoft.com/office/drawing/2014/main" id="{9F3A9B8B-EB41-4F45-8831-A7B5D41E0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D659F99D-ACED-471C-8BAC-73C596DDA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AC603F71-A3F3-49F0-A292-573F37EB6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FB6F9021-2B6B-4252-AC9D-30C1A2C9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5" name="Freeform: Shape 34">
                <a:extLst>
                  <a:ext uri="{FF2B5EF4-FFF2-40B4-BE49-F238E27FC236}">
                    <a16:creationId xmlns:a16="http://schemas.microsoft.com/office/drawing/2014/main" id="{7875012E-B86B-411F-B93B-A69ED6D20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28" name="Freeform: Shape 27">
              <a:extLst>
                <a:ext uri="{FF2B5EF4-FFF2-40B4-BE49-F238E27FC236}">
                  <a16:creationId xmlns:a16="http://schemas.microsoft.com/office/drawing/2014/main" id="{FFB9C5D7-2BF3-4748-9582-FF22361FA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441138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B2EE06-9FB3-4440-A4B4-4B460BD6D75C}"/>
              </a:ext>
            </a:extLst>
          </p:cNvPr>
          <p:cNvSpPr>
            <a:spLocks noGrp="1"/>
          </p:cNvSpPr>
          <p:nvPr>
            <p:ph type="title"/>
          </p:nvPr>
        </p:nvSpPr>
        <p:spPr>
          <a:xfrm>
            <a:off x="571500" y="744909"/>
            <a:ext cx="6310313" cy="3155419"/>
          </a:xfrm>
        </p:spPr>
        <p:txBody>
          <a:bodyPr vert="horz" lIns="91440" tIns="45720" rIns="91440" bIns="45720" rtlCol="0" anchor="b">
            <a:normAutofit/>
          </a:bodyPr>
          <a:lstStyle/>
          <a:p>
            <a:r>
              <a:rPr lang="en-US" sz="5400" dirty="0"/>
              <a:t>RICHARD STRAUSS</a:t>
            </a:r>
            <a:r>
              <a:rPr lang="en-US" sz="5400" kern="1200" dirty="0">
                <a:solidFill>
                  <a:schemeClr val="tx2"/>
                </a:solidFill>
                <a:latin typeface="+mj-lt"/>
                <a:ea typeface="+mj-ea"/>
                <a:cs typeface="+mj-cs"/>
              </a:rPr>
              <a:t> </a:t>
            </a:r>
            <a:r>
              <a:rPr lang="en-US" kern="1200" dirty="0">
                <a:solidFill>
                  <a:schemeClr val="tx2"/>
                </a:solidFill>
                <a:latin typeface="+mj-lt"/>
                <a:ea typeface="+mj-ea"/>
                <a:cs typeface="+mj-cs"/>
              </a:rPr>
              <a:t>(1864-1949)</a:t>
            </a:r>
            <a:endParaRPr lang="en-US" sz="5400" kern="1200" dirty="0">
              <a:solidFill>
                <a:schemeClr val="tx2"/>
              </a:solidFill>
              <a:latin typeface="+mj-lt"/>
              <a:ea typeface="+mj-ea"/>
              <a:cs typeface="+mj-cs"/>
            </a:endParaRPr>
          </a:p>
        </p:txBody>
      </p:sp>
      <p:pic>
        <p:nvPicPr>
          <p:cNvPr id="5" name="Espace réservé du contenu 4">
            <a:extLst>
              <a:ext uri="{FF2B5EF4-FFF2-40B4-BE49-F238E27FC236}">
                <a16:creationId xmlns:a16="http://schemas.microsoft.com/office/drawing/2014/main" id="{9D23DC39-8C17-4245-99F7-443D76B5ACB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456" r="3456"/>
          <a:stretch/>
        </p:blipFill>
        <p:spPr>
          <a:xfrm>
            <a:off x="7188594" y="10"/>
            <a:ext cx="5003406" cy="6857990"/>
          </a:xfrm>
          <a:prstGeom prst="rect">
            <a:avLst/>
          </a:prstGeom>
        </p:spPr>
      </p:pic>
    </p:spTree>
    <p:extLst>
      <p:ext uri="{BB962C8B-B14F-4D97-AF65-F5344CB8AC3E}">
        <p14:creationId xmlns:p14="http://schemas.microsoft.com/office/powerpoint/2010/main" val="1452536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2" name="Rectangle 11">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grpSp>
        <p:nvGrpSpPr>
          <p:cNvPr id="14" name="Top Left">
            <a:extLst>
              <a:ext uri="{FF2B5EF4-FFF2-40B4-BE49-F238E27FC236}">
                <a16:creationId xmlns:a16="http://schemas.microsoft.com/office/drawing/2014/main" id="{9C6A6A21-4C17-4D70-902F-4297639349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5" name="Freeform: Shape 14">
              <a:extLst>
                <a:ext uri="{FF2B5EF4-FFF2-40B4-BE49-F238E27FC236}">
                  <a16:creationId xmlns:a16="http://schemas.microsoft.com/office/drawing/2014/main" id="{9680322C-01BD-4DDE-8667-A1C82E341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6" name="Freeform: Shape 15">
              <a:extLst>
                <a:ext uri="{FF2B5EF4-FFF2-40B4-BE49-F238E27FC236}">
                  <a16:creationId xmlns:a16="http://schemas.microsoft.com/office/drawing/2014/main" id="{00CD4D67-14DF-4C2D-B42C-0532C55AC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4A40E032-134E-4905-9B38-5C5D53B86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25DAE0B8-3872-45CE-8EF9-412CDEC3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33FDCF74-E06B-4837-A10F-033EE637D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74BADACF-06C7-4B5D-A714-089786B51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52BFF042-59B9-4F74-8514-96C43FB8B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370FECA2-981E-4045-81E5-F5F6C72DE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2" name="Titre 1">
            <a:extLst>
              <a:ext uri="{FF2B5EF4-FFF2-40B4-BE49-F238E27FC236}">
                <a16:creationId xmlns:a16="http://schemas.microsoft.com/office/drawing/2014/main" id="{647E93FD-8FE4-4F94-96FE-34C21F178DE5}"/>
              </a:ext>
            </a:extLst>
          </p:cNvPr>
          <p:cNvSpPr>
            <a:spLocks noGrp="1"/>
          </p:cNvSpPr>
          <p:nvPr>
            <p:ph type="title"/>
          </p:nvPr>
        </p:nvSpPr>
        <p:spPr>
          <a:xfrm>
            <a:off x="1198182" y="559813"/>
            <a:ext cx="5605358" cy="1664573"/>
          </a:xfrm>
        </p:spPr>
        <p:txBody>
          <a:bodyPr>
            <a:normAutofit/>
          </a:bodyPr>
          <a:lstStyle/>
          <a:p>
            <a:r>
              <a:rPr lang="fr-CH" dirty="0"/>
              <a:t>Richard Strauss</a:t>
            </a:r>
          </a:p>
        </p:txBody>
      </p:sp>
      <p:sp>
        <p:nvSpPr>
          <p:cNvPr id="3" name="Espace réservé du contenu 2">
            <a:extLst>
              <a:ext uri="{FF2B5EF4-FFF2-40B4-BE49-F238E27FC236}">
                <a16:creationId xmlns:a16="http://schemas.microsoft.com/office/drawing/2014/main" id="{049E497A-9F14-4100-B324-8B5699DE851A}"/>
              </a:ext>
            </a:extLst>
          </p:cNvPr>
          <p:cNvSpPr>
            <a:spLocks noGrp="1"/>
          </p:cNvSpPr>
          <p:nvPr>
            <p:ph idx="1"/>
          </p:nvPr>
        </p:nvSpPr>
        <p:spPr>
          <a:xfrm>
            <a:off x="1185755" y="2384474"/>
            <a:ext cx="5604997" cy="3728613"/>
          </a:xfrm>
        </p:spPr>
        <p:txBody>
          <a:bodyPr>
            <a:normAutofit/>
          </a:bodyPr>
          <a:lstStyle/>
          <a:p>
            <a:r>
              <a:rPr lang="fr-CH" sz="1800" dirty="0"/>
              <a:t>Richard Strauss est </a:t>
            </a:r>
            <a:r>
              <a:rPr lang="fr-CH" sz="1800" b="1" dirty="0"/>
              <a:t>un des plus grands compositeurs d’opéra </a:t>
            </a:r>
            <a:r>
              <a:rPr lang="fr-CH" sz="1800" dirty="0"/>
              <a:t>et de musique symphonique du début du XXe siècle.</a:t>
            </a:r>
          </a:p>
          <a:p>
            <a:r>
              <a:rPr lang="fr-CH" sz="1800" dirty="0"/>
              <a:t>Il a été particulièrement actif dans le domaine lyrique, ainsi que comme </a:t>
            </a:r>
            <a:r>
              <a:rPr lang="fr-CH" sz="1800" b="1" dirty="0"/>
              <a:t>compositeur de poèmes symphoniques</a:t>
            </a:r>
            <a:r>
              <a:rPr lang="fr-CH" sz="1800" dirty="0"/>
              <a:t>.</a:t>
            </a:r>
          </a:p>
        </p:txBody>
      </p:sp>
      <p:pic>
        <p:nvPicPr>
          <p:cNvPr id="5" name="Image 4">
            <a:extLst>
              <a:ext uri="{FF2B5EF4-FFF2-40B4-BE49-F238E27FC236}">
                <a16:creationId xmlns:a16="http://schemas.microsoft.com/office/drawing/2014/main" id="{029876B3-84E7-459B-BD05-710DC9AE5095}"/>
              </a:ext>
            </a:extLst>
          </p:cNvPr>
          <p:cNvPicPr>
            <a:picLocks noChangeAspect="1"/>
          </p:cNvPicPr>
          <p:nvPr/>
        </p:nvPicPr>
        <p:blipFill rotWithShape="1">
          <a:blip r:embed="rId2">
            <a:extLst>
              <a:ext uri="{28A0092B-C50C-407E-A947-70E740481C1C}">
                <a14:useLocalDpi xmlns:a14="http://schemas.microsoft.com/office/drawing/2010/main" val="0"/>
              </a:ext>
            </a:extLst>
          </a:blip>
          <a:srcRect l="6465"/>
          <a:stretch/>
        </p:blipFill>
        <p:spPr>
          <a:xfrm>
            <a:off x="7188594" y="10"/>
            <a:ext cx="5003406" cy="6857990"/>
          </a:xfrm>
          <a:prstGeom prst="rect">
            <a:avLst/>
          </a:prstGeom>
        </p:spPr>
      </p:pic>
      <p:grpSp>
        <p:nvGrpSpPr>
          <p:cNvPr id="24" name="Bottom Right">
            <a:extLst>
              <a:ext uri="{FF2B5EF4-FFF2-40B4-BE49-F238E27FC236}">
                <a16:creationId xmlns:a16="http://schemas.microsoft.com/office/drawing/2014/main" id="{741948F9-C525-410D-9F0C-63EA1E0F39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5" name="Graphic 157">
              <a:extLst>
                <a:ext uri="{FF2B5EF4-FFF2-40B4-BE49-F238E27FC236}">
                  <a16:creationId xmlns:a16="http://schemas.microsoft.com/office/drawing/2014/main" id="{59C11362-4204-47B3-85DC-7A22A1E3038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DFD42FE5-B58A-4613-8A3B-D0120D21B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5A861743-3DF1-47A2-8CFF-99A470A9D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9F3A9B8B-EB41-4F45-8831-A7B5D41E0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D659F99D-ACED-471C-8BAC-73C596DDA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Freeform: Shape 30">
                <a:extLst>
                  <a:ext uri="{FF2B5EF4-FFF2-40B4-BE49-F238E27FC236}">
                    <a16:creationId xmlns:a16="http://schemas.microsoft.com/office/drawing/2014/main" id="{AC603F71-A3F3-49F0-A292-573F37EB6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FB6F9021-2B6B-4252-AC9D-30C1A2C9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7875012E-B86B-411F-B93B-A69ED6D20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26" name="Freeform: Shape 25">
              <a:extLst>
                <a:ext uri="{FF2B5EF4-FFF2-40B4-BE49-F238E27FC236}">
                  <a16:creationId xmlns:a16="http://schemas.microsoft.com/office/drawing/2014/main" id="{FFB9C5D7-2BF3-4748-9582-FF22361FA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3885776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animal, assis, homme, vieux&#10;&#10;Description générée automatiquement">
            <a:extLst>
              <a:ext uri="{FF2B5EF4-FFF2-40B4-BE49-F238E27FC236}">
                <a16:creationId xmlns:a16="http://schemas.microsoft.com/office/drawing/2014/main" id="{37F630C4-EC5C-4721-B253-209BDC455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968" y="1772816"/>
            <a:ext cx="4733292" cy="4293096"/>
          </a:xfrm>
          <a:prstGeom prst="rect">
            <a:avLst/>
          </a:prstGeom>
        </p:spPr>
      </p:pic>
      <p:sp>
        <p:nvSpPr>
          <p:cNvPr id="2" name="Titre 1">
            <a:extLst>
              <a:ext uri="{FF2B5EF4-FFF2-40B4-BE49-F238E27FC236}">
                <a16:creationId xmlns:a16="http://schemas.microsoft.com/office/drawing/2014/main" id="{855F080F-F567-46A3-BF31-6A39250FF00E}"/>
              </a:ext>
            </a:extLst>
          </p:cNvPr>
          <p:cNvSpPr>
            <a:spLocks noGrp="1"/>
          </p:cNvSpPr>
          <p:nvPr>
            <p:ph type="title"/>
          </p:nvPr>
        </p:nvSpPr>
        <p:spPr/>
        <p:txBody>
          <a:bodyPr>
            <a:normAutofit fontScale="90000"/>
          </a:bodyPr>
          <a:lstStyle/>
          <a:p>
            <a:r>
              <a:rPr lang="fr-CH" b="1" dirty="0">
                <a:ln w="22225">
                  <a:solidFill>
                    <a:schemeClr val="accent2"/>
                  </a:solidFill>
                  <a:prstDash val="solid"/>
                </a:ln>
                <a:solidFill>
                  <a:schemeClr val="accent2">
                    <a:lumMod val="40000"/>
                    <a:lumOff val="60000"/>
                  </a:schemeClr>
                </a:solidFill>
              </a:rPr>
              <a:t>Place de l’Homme dans la société</a:t>
            </a:r>
            <a:br>
              <a:rPr lang="fr-CH" b="1" dirty="0">
                <a:ln w="22225">
                  <a:solidFill>
                    <a:schemeClr val="accent2"/>
                  </a:solidFill>
                  <a:prstDash val="solid"/>
                </a:ln>
                <a:solidFill>
                  <a:schemeClr val="accent2">
                    <a:lumMod val="40000"/>
                    <a:lumOff val="60000"/>
                  </a:schemeClr>
                </a:solidFill>
              </a:rPr>
            </a:br>
            <a:endParaRPr lang="fr-CH" b="1" dirty="0">
              <a:ln w="22225">
                <a:solidFill>
                  <a:schemeClr val="accent2"/>
                </a:solidFill>
                <a:prstDash val="solid"/>
              </a:ln>
              <a:solidFill>
                <a:schemeClr val="accent2">
                  <a:lumMod val="40000"/>
                  <a:lumOff val="60000"/>
                </a:schemeClr>
              </a:solidFill>
            </a:endParaRPr>
          </a:p>
        </p:txBody>
      </p:sp>
      <p:sp>
        <p:nvSpPr>
          <p:cNvPr id="3" name="Espace réservé du contenu 2">
            <a:extLst>
              <a:ext uri="{FF2B5EF4-FFF2-40B4-BE49-F238E27FC236}">
                <a16:creationId xmlns:a16="http://schemas.microsoft.com/office/drawing/2014/main" id="{EBB94DF2-B29F-4B64-9A5A-ED0C3E480CC4}"/>
              </a:ext>
            </a:extLst>
          </p:cNvPr>
          <p:cNvSpPr>
            <a:spLocks noGrp="1"/>
          </p:cNvSpPr>
          <p:nvPr>
            <p:ph idx="1"/>
          </p:nvPr>
        </p:nvSpPr>
        <p:spPr>
          <a:xfrm>
            <a:off x="1981200" y="1600200"/>
            <a:ext cx="3610744" cy="4637112"/>
          </a:xfrm>
          <a:solidFill>
            <a:schemeClr val="accent6">
              <a:lumMod val="40000"/>
              <a:lumOff val="60000"/>
              <a:alpha val="40000"/>
            </a:schemeClr>
          </a:solidFill>
        </p:spPr>
        <p:txBody>
          <a:bodyPr>
            <a:normAutofit fontScale="85000" lnSpcReduction="10000"/>
          </a:bodyPr>
          <a:lstStyle/>
          <a:p>
            <a:pPr marL="0" indent="0" algn="just">
              <a:buNone/>
            </a:pPr>
            <a:r>
              <a:rPr lang="fr-CH" dirty="0"/>
              <a:t>La période romantique est l’occasion d’une profonde remise en question des membres de la société humaine et de leur importance au sein de celle-ci. Il y a une 	volonté d’émancipation et une lutte pour l’abolition des privilèges dus à la naissance.</a:t>
            </a:r>
          </a:p>
        </p:txBody>
      </p:sp>
      <p:pic>
        <p:nvPicPr>
          <p:cNvPr id="6" name="ode a la joie">
            <a:hlinkClick r:id="" action="ppaction://media"/>
            <a:extLst>
              <a:ext uri="{FF2B5EF4-FFF2-40B4-BE49-F238E27FC236}">
                <a16:creationId xmlns:a16="http://schemas.microsoft.com/office/drawing/2014/main" id="{00A8638D-E71B-4647-A5BA-1D1F01C901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13008" y="980728"/>
            <a:ext cx="203200" cy="203200"/>
          </a:xfrm>
          <a:prstGeom prst="rect">
            <a:avLst/>
          </a:prstGeom>
        </p:spPr>
      </p:pic>
    </p:spTree>
    <p:extLst>
      <p:ext uri="{BB962C8B-B14F-4D97-AF65-F5344CB8AC3E}">
        <p14:creationId xmlns:p14="http://schemas.microsoft.com/office/powerpoint/2010/main" val="21845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animal, assis, homme, vieux&#10;&#10;Description générée automatiquement">
            <a:extLst>
              <a:ext uri="{FF2B5EF4-FFF2-40B4-BE49-F238E27FC236}">
                <a16:creationId xmlns:a16="http://schemas.microsoft.com/office/drawing/2014/main" id="{37F630C4-EC5C-4721-B253-209BDC455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16" y="1196752"/>
            <a:ext cx="6821524" cy="6187122"/>
          </a:xfrm>
          <a:prstGeom prst="rect">
            <a:avLst/>
          </a:prstGeom>
        </p:spPr>
      </p:pic>
      <p:sp>
        <p:nvSpPr>
          <p:cNvPr id="2" name="Titre 1">
            <a:extLst>
              <a:ext uri="{FF2B5EF4-FFF2-40B4-BE49-F238E27FC236}">
                <a16:creationId xmlns:a16="http://schemas.microsoft.com/office/drawing/2014/main" id="{855F080F-F567-46A3-BF31-6A39250FF00E}"/>
              </a:ext>
            </a:extLst>
          </p:cNvPr>
          <p:cNvSpPr>
            <a:spLocks noGrp="1"/>
          </p:cNvSpPr>
          <p:nvPr>
            <p:ph type="title"/>
          </p:nvPr>
        </p:nvSpPr>
        <p:spPr/>
        <p:txBody>
          <a:bodyPr>
            <a:normAutofit fontScale="90000"/>
          </a:bodyPr>
          <a:lstStyle/>
          <a:p>
            <a:r>
              <a:rPr lang="fr-CH" b="1" dirty="0">
                <a:ln w="22225">
                  <a:solidFill>
                    <a:schemeClr val="accent2"/>
                  </a:solidFill>
                  <a:prstDash val="solid"/>
                </a:ln>
                <a:solidFill>
                  <a:schemeClr val="accent2">
                    <a:lumMod val="40000"/>
                    <a:lumOff val="60000"/>
                  </a:schemeClr>
                </a:solidFill>
              </a:rPr>
              <a:t>Place de l’Homme dans la société</a:t>
            </a:r>
            <a:br>
              <a:rPr lang="fr-CH" b="1" dirty="0">
                <a:ln w="22225">
                  <a:solidFill>
                    <a:schemeClr val="accent2"/>
                  </a:solidFill>
                  <a:prstDash val="solid"/>
                </a:ln>
                <a:solidFill>
                  <a:schemeClr val="accent2">
                    <a:lumMod val="40000"/>
                    <a:lumOff val="60000"/>
                  </a:schemeClr>
                </a:solidFill>
              </a:rPr>
            </a:br>
            <a:endParaRPr lang="fr-CH" b="1" dirty="0">
              <a:ln w="22225">
                <a:solidFill>
                  <a:schemeClr val="accent2"/>
                </a:solidFill>
                <a:prstDash val="solid"/>
              </a:ln>
              <a:solidFill>
                <a:schemeClr val="accent2">
                  <a:lumMod val="40000"/>
                  <a:lumOff val="60000"/>
                </a:schemeClr>
              </a:solidFill>
            </a:endParaRPr>
          </a:p>
        </p:txBody>
      </p:sp>
      <p:sp>
        <p:nvSpPr>
          <p:cNvPr id="8" name="ZoneTexte 7">
            <a:extLst>
              <a:ext uri="{FF2B5EF4-FFF2-40B4-BE49-F238E27FC236}">
                <a16:creationId xmlns:a16="http://schemas.microsoft.com/office/drawing/2014/main" id="{1E4EDD4C-8B9D-4EF4-869F-F2E70F962305}"/>
              </a:ext>
            </a:extLst>
          </p:cNvPr>
          <p:cNvSpPr txBox="1"/>
          <p:nvPr/>
        </p:nvSpPr>
        <p:spPr>
          <a:xfrm>
            <a:off x="2639616" y="1772817"/>
            <a:ext cx="6821524" cy="2554545"/>
          </a:xfrm>
          <a:prstGeom prst="rect">
            <a:avLst/>
          </a:prstGeom>
          <a:solidFill>
            <a:schemeClr val="tx1">
              <a:alpha val="60000"/>
            </a:schemeClr>
          </a:solidFill>
        </p:spPr>
        <p:txBody>
          <a:bodyPr wrap="square" rtlCol="0">
            <a:spAutoFit/>
          </a:bodyPr>
          <a:lstStyle/>
          <a:p>
            <a:r>
              <a:rPr lang="fr-FR" sz="3200" b="1" dirty="0">
                <a:solidFill>
                  <a:prstClr val="white"/>
                </a:solidFill>
                <a:effectLst>
                  <a:outerShdw blurRad="38100" dist="38100" dir="2700000" algn="tl">
                    <a:srgbClr val="000000">
                      <a:alpha val="43137"/>
                    </a:srgbClr>
                  </a:outerShdw>
                </a:effectLst>
                <a:latin typeface="The Hand" panose="03070502030502020204" pitchFamily="66" charset="0"/>
              </a:rPr>
              <a:t>« Prince, ce que vous êtes, vous l’êtes par le hasard de la naissance. Ce que je suis, je le suis par moi.</a:t>
            </a:r>
            <a:br>
              <a:rPr lang="fr-FR" sz="3200" b="1" dirty="0">
                <a:solidFill>
                  <a:prstClr val="white"/>
                </a:solidFill>
                <a:effectLst>
                  <a:outerShdw blurRad="38100" dist="38100" dir="2700000" algn="tl">
                    <a:srgbClr val="000000">
                      <a:alpha val="43137"/>
                    </a:srgbClr>
                  </a:outerShdw>
                </a:effectLst>
                <a:latin typeface="The Hand" panose="03070502030502020204" pitchFamily="66" charset="0"/>
              </a:rPr>
            </a:br>
            <a:r>
              <a:rPr lang="fr-FR" sz="3200" b="1" dirty="0">
                <a:solidFill>
                  <a:prstClr val="white"/>
                </a:solidFill>
                <a:effectLst>
                  <a:outerShdw blurRad="38100" dist="38100" dir="2700000" algn="tl">
                    <a:srgbClr val="000000">
                      <a:alpha val="43137"/>
                    </a:srgbClr>
                  </a:outerShdw>
                </a:effectLst>
                <a:latin typeface="The Hand" panose="03070502030502020204" pitchFamily="66" charset="0"/>
              </a:rPr>
              <a:t>Des princes, il y en a eu et il y en aura encore des milliers. Il n’y a qu’un Beethoven. »</a:t>
            </a:r>
          </a:p>
          <a:p>
            <a:pPr algn="r"/>
            <a:r>
              <a:rPr lang="fr-FR" sz="3200" b="1" dirty="0">
                <a:solidFill>
                  <a:prstClr val="white"/>
                </a:solidFill>
                <a:effectLst>
                  <a:outerShdw blurRad="38100" dist="38100" dir="2700000" algn="tl">
                    <a:srgbClr val="000000">
                      <a:alpha val="43137"/>
                    </a:srgbClr>
                  </a:outerShdw>
                </a:effectLst>
                <a:latin typeface="The Hand" panose="03070502030502020204" pitchFamily="66" charset="0"/>
              </a:rPr>
              <a:t>Beethoven au prince </a:t>
            </a:r>
            <a:r>
              <a:rPr lang="fr-FR" sz="3200" b="1" dirty="0" err="1">
                <a:solidFill>
                  <a:prstClr val="white"/>
                </a:solidFill>
                <a:effectLst>
                  <a:outerShdw blurRad="38100" dist="38100" dir="2700000" algn="tl">
                    <a:srgbClr val="000000">
                      <a:alpha val="43137"/>
                    </a:srgbClr>
                  </a:outerShdw>
                </a:effectLst>
                <a:latin typeface="The Hand" panose="03070502030502020204" pitchFamily="66" charset="0"/>
              </a:rPr>
              <a:t>Lichnowsky</a:t>
            </a:r>
            <a:r>
              <a:rPr lang="fr-FR" sz="3200" b="1" dirty="0">
                <a:solidFill>
                  <a:prstClr val="white"/>
                </a:solidFill>
                <a:effectLst>
                  <a:outerShdw blurRad="38100" dist="38100" dir="2700000" algn="tl">
                    <a:srgbClr val="000000">
                      <a:alpha val="43137"/>
                    </a:srgbClr>
                  </a:outerShdw>
                </a:effectLst>
                <a:latin typeface="The Hand" panose="03070502030502020204" pitchFamily="66" charset="0"/>
              </a:rPr>
              <a:t>, 1906</a:t>
            </a:r>
            <a:endParaRPr lang="fr-CH" sz="3200" b="1" dirty="0">
              <a:solidFill>
                <a:prstClr val="white"/>
              </a:solidFill>
              <a:effectLst>
                <a:outerShdw blurRad="38100" dist="38100" dir="2700000" algn="tl">
                  <a:srgbClr val="000000">
                    <a:alpha val="43137"/>
                  </a:srgbClr>
                </a:outerShdw>
              </a:effectLst>
              <a:latin typeface="The Hand" panose="03070502030502020204" pitchFamily="66" charset="0"/>
            </a:endParaRPr>
          </a:p>
        </p:txBody>
      </p:sp>
    </p:spTree>
    <p:extLst>
      <p:ext uri="{BB962C8B-B14F-4D97-AF65-F5344CB8AC3E}">
        <p14:creationId xmlns:p14="http://schemas.microsoft.com/office/powerpoint/2010/main" val="3526095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12E7C5-49A4-4C57-B68C-84B1AA252764}"/>
              </a:ext>
            </a:extLst>
          </p:cNvPr>
          <p:cNvSpPr>
            <a:spLocks noGrp="1"/>
          </p:cNvSpPr>
          <p:nvPr>
            <p:ph type="title"/>
          </p:nvPr>
        </p:nvSpPr>
        <p:spPr/>
        <p:txBody>
          <a:bodyPr>
            <a:normAutofit fontScale="90000"/>
          </a:bodyPr>
          <a:lstStyle/>
          <a:p>
            <a:r>
              <a:rPr lang="fr-CH" b="1" dirty="0">
                <a:ln w="22225">
                  <a:solidFill>
                    <a:schemeClr val="accent2"/>
                  </a:solidFill>
                  <a:prstDash val="solid"/>
                </a:ln>
                <a:solidFill>
                  <a:schemeClr val="accent2">
                    <a:lumMod val="40000"/>
                    <a:lumOff val="60000"/>
                  </a:schemeClr>
                </a:solidFill>
              </a:rPr>
              <a:t>Expression des sentiments</a:t>
            </a:r>
            <a:br>
              <a:rPr lang="fr-CH" b="1" dirty="0">
                <a:ln w="22225">
                  <a:solidFill>
                    <a:schemeClr val="accent2"/>
                  </a:solidFill>
                  <a:prstDash val="solid"/>
                </a:ln>
                <a:solidFill>
                  <a:schemeClr val="accent2">
                    <a:lumMod val="40000"/>
                    <a:lumOff val="60000"/>
                  </a:schemeClr>
                </a:solidFill>
              </a:rPr>
            </a:br>
            <a:endParaRPr lang="fr-CH" b="1" dirty="0">
              <a:ln w="22225">
                <a:solidFill>
                  <a:schemeClr val="accent2"/>
                </a:solidFill>
                <a:prstDash val="solid"/>
              </a:ln>
              <a:solidFill>
                <a:schemeClr val="accent2">
                  <a:lumMod val="40000"/>
                  <a:lumOff val="60000"/>
                </a:schemeClr>
              </a:solidFill>
            </a:endParaRPr>
          </a:p>
        </p:txBody>
      </p:sp>
      <p:sp>
        <p:nvSpPr>
          <p:cNvPr id="3" name="Espace réservé du contenu 2">
            <a:extLst>
              <a:ext uri="{FF2B5EF4-FFF2-40B4-BE49-F238E27FC236}">
                <a16:creationId xmlns:a16="http://schemas.microsoft.com/office/drawing/2014/main" id="{E22D2EF3-FE3C-4026-806E-C3F0B34C63BC}"/>
              </a:ext>
            </a:extLst>
          </p:cNvPr>
          <p:cNvSpPr>
            <a:spLocks noGrp="1"/>
          </p:cNvSpPr>
          <p:nvPr>
            <p:ph idx="1"/>
          </p:nvPr>
        </p:nvSpPr>
        <p:spPr>
          <a:xfrm>
            <a:off x="2135560" y="1268761"/>
            <a:ext cx="7643192" cy="1579315"/>
          </a:xfrm>
          <a:solidFill>
            <a:schemeClr val="accent6">
              <a:lumMod val="40000"/>
              <a:lumOff val="60000"/>
              <a:alpha val="40000"/>
            </a:schemeClr>
          </a:solidFill>
        </p:spPr>
        <p:txBody>
          <a:bodyPr>
            <a:normAutofit/>
          </a:bodyPr>
          <a:lstStyle/>
          <a:p>
            <a:pPr marL="0" indent="0">
              <a:buNone/>
            </a:pPr>
            <a:r>
              <a:rPr lang="fr-CH" sz="2800" dirty="0"/>
              <a:t>Pendant la période romantique, les créateurs franchissent un pas important quant à l’expression des sentiments.</a:t>
            </a:r>
          </a:p>
        </p:txBody>
      </p:sp>
      <p:pic>
        <p:nvPicPr>
          <p:cNvPr id="6" name="Image 5" descr="Une image contenant vallée, nature, roche, eau&#10;&#10;Description générée automatiquement">
            <a:extLst>
              <a:ext uri="{FF2B5EF4-FFF2-40B4-BE49-F238E27FC236}">
                <a16:creationId xmlns:a16="http://schemas.microsoft.com/office/drawing/2014/main" id="{DC35EC97-EEE1-4729-B371-3A948F108C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8118" y="2636913"/>
            <a:ext cx="4983819" cy="3708724"/>
          </a:xfrm>
          <a:prstGeom prst="rect">
            <a:avLst/>
          </a:prstGeom>
        </p:spPr>
      </p:pic>
    </p:spTree>
    <p:extLst>
      <p:ext uri="{BB962C8B-B14F-4D97-AF65-F5344CB8AC3E}">
        <p14:creationId xmlns:p14="http://schemas.microsoft.com/office/powerpoint/2010/main" val="754786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vallée, nature, roche, eau&#10;&#10;Description générée automatiquement">
            <a:extLst>
              <a:ext uri="{FF2B5EF4-FFF2-40B4-BE49-F238E27FC236}">
                <a16:creationId xmlns:a16="http://schemas.microsoft.com/office/drawing/2014/main" id="{B5F6256F-2682-455A-BD93-5B6B9237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7877" y="5013177"/>
            <a:ext cx="822923" cy="612381"/>
          </a:xfrm>
          <a:prstGeom prst="rect">
            <a:avLst/>
          </a:prstGeom>
        </p:spPr>
      </p:pic>
      <p:sp>
        <p:nvSpPr>
          <p:cNvPr id="2" name="Titre 1">
            <a:extLst>
              <a:ext uri="{FF2B5EF4-FFF2-40B4-BE49-F238E27FC236}">
                <a16:creationId xmlns:a16="http://schemas.microsoft.com/office/drawing/2014/main" id="{7D12E7C5-49A4-4C57-B68C-84B1AA252764}"/>
              </a:ext>
            </a:extLst>
          </p:cNvPr>
          <p:cNvSpPr>
            <a:spLocks noGrp="1"/>
          </p:cNvSpPr>
          <p:nvPr>
            <p:ph type="title"/>
          </p:nvPr>
        </p:nvSpPr>
        <p:spPr/>
        <p:txBody>
          <a:bodyPr>
            <a:normAutofit fontScale="90000"/>
          </a:bodyPr>
          <a:lstStyle/>
          <a:p>
            <a:r>
              <a:rPr lang="fr-CH" b="1" dirty="0">
                <a:ln w="22225">
                  <a:solidFill>
                    <a:schemeClr val="accent2"/>
                  </a:solidFill>
                  <a:prstDash val="solid"/>
                </a:ln>
                <a:solidFill>
                  <a:schemeClr val="accent2">
                    <a:lumMod val="40000"/>
                    <a:lumOff val="60000"/>
                  </a:schemeClr>
                </a:solidFill>
              </a:rPr>
              <a:t>Expression des sentiments</a:t>
            </a:r>
            <a:br>
              <a:rPr lang="fr-CH" b="1" dirty="0">
                <a:ln w="22225">
                  <a:solidFill>
                    <a:schemeClr val="accent2"/>
                  </a:solidFill>
                  <a:prstDash val="solid"/>
                </a:ln>
                <a:solidFill>
                  <a:schemeClr val="accent2">
                    <a:lumMod val="40000"/>
                    <a:lumOff val="60000"/>
                  </a:schemeClr>
                </a:solidFill>
              </a:rPr>
            </a:br>
            <a:endParaRPr lang="fr-CH" b="1" dirty="0">
              <a:ln w="22225">
                <a:solidFill>
                  <a:schemeClr val="accent2"/>
                </a:solidFill>
                <a:prstDash val="solid"/>
              </a:ln>
              <a:solidFill>
                <a:schemeClr val="accent2">
                  <a:lumMod val="40000"/>
                  <a:lumOff val="60000"/>
                </a:schemeClr>
              </a:solidFill>
            </a:endParaRPr>
          </a:p>
        </p:txBody>
      </p:sp>
      <p:sp>
        <p:nvSpPr>
          <p:cNvPr id="3" name="Espace réservé du contenu 2">
            <a:extLst>
              <a:ext uri="{FF2B5EF4-FFF2-40B4-BE49-F238E27FC236}">
                <a16:creationId xmlns:a16="http://schemas.microsoft.com/office/drawing/2014/main" id="{E22D2EF3-FE3C-4026-806E-C3F0B34C63BC}"/>
              </a:ext>
            </a:extLst>
          </p:cNvPr>
          <p:cNvSpPr>
            <a:spLocks noGrp="1"/>
          </p:cNvSpPr>
          <p:nvPr>
            <p:ph idx="1"/>
          </p:nvPr>
        </p:nvSpPr>
        <p:spPr>
          <a:xfrm>
            <a:off x="2351584" y="1449184"/>
            <a:ext cx="7715200" cy="2771905"/>
          </a:xfrm>
          <a:solidFill>
            <a:schemeClr val="tx1">
              <a:alpha val="40000"/>
            </a:schemeClr>
          </a:solidFill>
        </p:spPr>
        <p:txBody>
          <a:bodyPr>
            <a:normAutofit/>
          </a:bodyPr>
          <a:lstStyle/>
          <a:p>
            <a:pPr marL="0" indent="0" algn="just">
              <a:buNone/>
            </a:pPr>
            <a:r>
              <a:rPr lang="fr-CH" sz="2800" dirty="0">
                <a:solidFill>
                  <a:schemeClr val="bg1"/>
                </a:solidFill>
              </a:rPr>
              <a:t>Les thématiques abordées ainsi que les moyens d’expression utilisés deviennent beaucoup plus personnels et directes. La musique instrumentale est tout d’abord le terrain de jeu favori des musiciens romantiques car son abstraction permet une subtilité et une complexité infinies.</a:t>
            </a:r>
          </a:p>
        </p:txBody>
      </p:sp>
      <p:sp>
        <p:nvSpPr>
          <p:cNvPr id="4" name="ZoneTexte 3">
            <a:extLst>
              <a:ext uri="{FF2B5EF4-FFF2-40B4-BE49-F238E27FC236}">
                <a16:creationId xmlns:a16="http://schemas.microsoft.com/office/drawing/2014/main" id="{58BB300D-7F98-4241-AD05-AA0F098C4194}"/>
              </a:ext>
            </a:extLst>
          </p:cNvPr>
          <p:cNvSpPr txBox="1"/>
          <p:nvPr/>
        </p:nvSpPr>
        <p:spPr>
          <a:xfrm>
            <a:off x="2855640" y="4653136"/>
            <a:ext cx="7488832" cy="1754326"/>
          </a:xfrm>
          <a:prstGeom prst="rect">
            <a:avLst/>
          </a:prstGeom>
          <a:solidFill>
            <a:schemeClr val="tx1">
              <a:alpha val="60000"/>
            </a:schemeClr>
          </a:solidFill>
        </p:spPr>
        <p:txBody>
          <a:bodyPr wrap="square" rtlCol="0">
            <a:spAutoFit/>
          </a:bodyPr>
          <a:lstStyle/>
          <a:p>
            <a:r>
              <a:rPr lang="fr-FR" sz="3600" b="1" dirty="0">
                <a:solidFill>
                  <a:prstClr val="white"/>
                </a:solidFill>
                <a:effectLst>
                  <a:outerShdw blurRad="38100" dist="38100" dir="2700000" algn="tl">
                    <a:srgbClr val="000000">
                      <a:alpha val="43137"/>
                    </a:srgbClr>
                  </a:outerShdw>
                </a:effectLst>
                <a:latin typeface="The Hand" panose="03070502030502020204" pitchFamily="66" charset="0"/>
              </a:rPr>
              <a:t>« Voudriez-vous bien me prêter vos pistolets pour un</a:t>
            </a:r>
          </a:p>
          <a:p>
            <a:r>
              <a:rPr lang="fr-FR" sz="3600" b="1" dirty="0">
                <a:solidFill>
                  <a:prstClr val="white"/>
                </a:solidFill>
                <a:effectLst>
                  <a:outerShdw blurRad="38100" dist="38100" dir="2700000" algn="tl">
                    <a:srgbClr val="000000">
                      <a:alpha val="43137"/>
                    </a:srgbClr>
                  </a:outerShdw>
                </a:effectLst>
                <a:latin typeface="The Hand" panose="03070502030502020204" pitchFamily="66" charset="0"/>
              </a:rPr>
              <a:t>voyage que je me propose de faire ? Adieu. »</a:t>
            </a:r>
          </a:p>
          <a:p>
            <a:pPr algn="r"/>
            <a:r>
              <a:rPr lang="fr-FR" sz="3600" b="1" dirty="0">
                <a:solidFill>
                  <a:prstClr val="white"/>
                </a:solidFill>
                <a:effectLst>
                  <a:outerShdw blurRad="38100" dist="38100" dir="2700000" algn="tl">
                    <a:srgbClr val="000000">
                      <a:alpha val="43137"/>
                    </a:srgbClr>
                  </a:outerShdw>
                </a:effectLst>
                <a:latin typeface="The Hand" panose="03070502030502020204" pitchFamily="66" charset="0"/>
              </a:rPr>
              <a:t>Les Souffrances du jeune Werther – J. W. v. Goethe </a:t>
            </a:r>
            <a:endParaRPr lang="fr-CH" sz="3600" b="1" dirty="0">
              <a:solidFill>
                <a:prstClr val="white"/>
              </a:solidFill>
              <a:effectLst>
                <a:outerShdw blurRad="38100" dist="38100" dir="2700000" algn="tl">
                  <a:srgbClr val="000000">
                    <a:alpha val="43137"/>
                  </a:srgbClr>
                </a:outerShdw>
              </a:effectLst>
              <a:latin typeface="The Hand" panose="03070502030502020204" pitchFamily="66" charset="0"/>
            </a:endParaRPr>
          </a:p>
        </p:txBody>
      </p:sp>
    </p:spTree>
    <p:extLst>
      <p:ext uri="{BB962C8B-B14F-4D97-AF65-F5344CB8AC3E}">
        <p14:creationId xmlns:p14="http://schemas.microsoft.com/office/powerpoint/2010/main" val="1571513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107999-DD30-4B0D-872F-FF1F7881E03D}"/>
              </a:ext>
            </a:extLst>
          </p:cNvPr>
          <p:cNvSpPr>
            <a:spLocks noGrp="1"/>
          </p:cNvSpPr>
          <p:nvPr>
            <p:ph type="title"/>
          </p:nvPr>
        </p:nvSpPr>
        <p:spPr/>
        <p:txBody>
          <a:bodyPr/>
          <a:lstStyle/>
          <a:p>
            <a:r>
              <a:rPr lang="fr-CH" b="1" dirty="0">
                <a:ln w="22225">
                  <a:solidFill>
                    <a:schemeClr val="accent2"/>
                  </a:solidFill>
                  <a:prstDash val="solid"/>
                </a:ln>
                <a:solidFill>
                  <a:schemeClr val="accent2">
                    <a:lumMod val="40000"/>
                    <a:lumOff val="60000"/>
                  </a:schemeClr>
                </a:solidFill>
              </a:rPr>
              <a:t>Artisan -&gt; Artiste</a:t>
            </a:r>
          </a:p>
        </p:txBody>
      </p:sp>
      <p:sp>
        <p:nvSpPr>
          <p:cNvPr id="3" name="Espace réservé du contenu 2">
            <a:extLst>
              <a:ext uri="{FF2B5EF4-FFF2-40B4-BE49-F238E27FC236}">
                <a16:creationId xmlns:a16="http://schemas.microsoft.com/office/drawing/2014/main" id="{1120E3A5-0A1E-4DBA-886C-B0F57A8EE8C5}"/>
              </a:ext>
            </a:extLst>
          </p:cNvPr>
          <p:cNvSpPr>
            <a:spLocks noGrp="1"/>
          </p:cNvSpPr>
          <p:nvPr>
            <p:ph idx="1"/>
          </p:nvPr>
        </p:nvSpPr>
        <p:spPr>
          <a:xfrm>
            <a:off x="1981200" y="1600201"/>
            <a:ext cx="8229600" cy="3556992"/>
          </a:xfrm>
          <a:solidFill>
            <a:schemeClr val="bg1">
              <a:alpha val="40000"/>
            </a:schemeClr>
          </a:solidFill>
        </p:spPr>
        <p:txBody>
          <a:bodyPr/>
          <a:lstStyle/>
          <a:p>
            <a:pPr marL="0" indent="0">
              <a:buNone/>
            </a:pPr>
            <a:r>
              <a:rPr lang="fr-CH" dirty="0">
                <a:solidFill>
                  <a:schemeClr val="bg1"/>
                </a:solidFill>
              </a:rPr>
              <a:t>Pour la première fois, le XIXe siècle laisse entrer la musique dans les disciplines de premier ordre et ses disciples deviennent donc de véritables artistes avec un statut différent des Classiques. «Compositeur indépendant» est pour le première fois reconnu comme une véritable profession.</a:t>
            </a:r>
          </a:p>
        </p:txBody>
      </p:sp>
      <p:pic>
        <p:nvPicPr>
          <p:cNvPr id="5" name="Image 4" descr="Une image contenant homme, tenant, table, vieux&#10;&#10;Description générée automatiquement">
            <a:extLst>
              <a:ext uri="{FF2B5EF4-FFF2-40B4-BE49-F238E27FC236}">
                <a16:creationId xmlns:a16="http://schemas.microsoft.com/office/drawing/2014/main" id="{FD2440EC-F3F8-460C-A588-C0E6BCFFE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6200" y="4797152"/>
            <a:ext cx="1405128" cy="1950720"/>
          </a:xfrm>
          <a:prstGeom prst="rect">
            <a:avLst/>
          </a:prstGeom>
        </p:spPr>
      </p:pic>
    </p:spTree>
    <p:extLst>
      <p:ext uri="{BB962C8B-B14F-4D97-AF65-F5344CB8AC3E}">
        <p14:creationId xmlns:p14="http://schemas.microsoft.com/office/powerpoint/2010/main" val="232291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120E3A5-0A1E-4DBA-886C-B0F57A8EE8C5}"/>
              </a:ext>
            </a:extLst>
          </p:cNvPr>
          <p:cNvSpPr>
            <a:spLocks noGrp="1"/>
          </p:cNvSpPr>
          <p:nvPr>
            <p:ph idx="1"/>
          </p:nvPr>
        </p:nvSpPr>
        <p:spPr>
          <a:xfrm>
            <a:off x="1981200" y="274638"/>
            <a:ext cx="8291264" cy="6250706"/>
          </a:xfrm>
          <a:solidFill>
            <a:schemeClr val="tx1">
              <a:alpha val="40000"/>
            </a:schemeClr>
          </a:solidFill>
        </p:spPr>
        <p:txBody>
          <a:bodyPr>
            <a:normAutofit/>
          </a:bodyPr>
          <a:lstStyle/>
          <a:p>
            <a:pPr marL="0" indent="0">
              <a:buNone/>
            </a:pPr>
            <a:r>
              <a:rPr lang="fr-FR" sz="2400" dirty="0">
                <a:solidFill>
                  <a:schemeClr val="bg1"/>
                </a:solidFill>
              </a:rPr>
              <a:t>« Le concert de décembre 1808 était payant. On ne connait par les bénéfices exacts que Beethoven en a tiré, mais on sait que le prince </a:t>
            </a:r>
            <a:r>
              <a:rPr lang="fr-FR" sz="2400" dirty="0" err="1">
                <a:solidFill>
                  <a:schemeClr val="bg1"/>
                </a:solidFill>
              </a:rPr>
              <a:t>Estehazy</a:t>
            </a:r>
            <a:r>
              <a:rPr lang="fr-FR" sz="2400" dirty="0">
                <a:solidFill>
                  <a:schemeClr val="bg1"/>
                </a:solidFill>
              </a:rPr>
              <a:t>, commanditaire de la Messe en ut dont des extraits sont joués pendant le concert, lui a fait verser 100 </a:t>
            </a:r>
            <a:r>
              <a:rPr lang="fr-FR" sz="2400" dirty="0" err="1">
                <a:solidFill>
                  <a:schemeClr val="bg1"/>
                </a:solidFill>
              </a:rPr>
              <a:t>Gülden</a:t>
            </a:r>
            <a:r>
              <a:rPr lang="fr-FR" sz="2400" dirty="0">
                <a:solidFill>
                  <a:schemeClr val="bg1"/>
                </a:solidFill>
              </a:rPr>
              <a:t>. Mais il semblerait que ce concert beethovénien ait eu un sens encore plus stratégique, vital même.</a:t>
            </a:r>
          </a:p>
          <a:p>
            <a:pPr marL="0" indent="0">
              <a:buNone/>
            </a:pPr>
            <a:r>
              <a:rPr lang="fr-FR" sz="2400" dirty="0">
                <a:solidFill>
                  <a:schemeClr val="bg1"/>
                </a:solidFill>
              </a:rPr>
              <a:t>En effet, sans aucun enthousiasme, sa vie à Vienne étant devenue trop difficile, Beethoven a fini par se résoudre à accepter un poste de </a:t>
            </a:r>
            <a:r>
              <a:rPr lang="fr-FR" sz="2400" dirty="0" err="1">
                <a:solidFill>
                  <a:schemeClr val="bg1"/>
                </a:solidFill>
              </a:rPr>
              <a:t>Kapellmeister</a:t>
            </a:r>
            <a:r>
              <a:rPr lang="fr-FR" sz="2400" dirty="0">
                <a:solidFill>
                  <a:schemeClr val="bg1"/>
                </a:solidFill>
              </a:rPr>
              <a:t> à la cour de Cassel. Le concert est donc </a:t>
            </a:r>
            <a:r>
              <a:rPr lang="fr-FR" sz="2400" i="1" dirty="0">
                <a:solidFill>
                  <a:schemeClr val="bg1"/>
                </a:solidFill>
              </a:rPr>
              <a:t>in fine </a:t>
            </a:r>
            <a:r>
              <a:rPr lang="fr-FR" sz="2400" dirty="0">
                <a:solidFill>
                  <a:schemeClr val="bg1"/>
                </a:solidFill>
              </a:rPr>
              <a:t>destiné à montrer aux Viennois tout ce qu’ils vont perdre. Réussite absolue en ce domaine : souhaitant retenir Beethoven, le prince </a:t>
            </a:r>
            <a:r>
              <a:rPr lang="fr-FR" sz="2400" dirty="0" err="1">
                <a:solidFill>
                  <a:schemeClr val="bg1"/>
                </a:solidFill>
              </a:rPr>
              <a:t>Kinsky</a:t>
            </a:r>
            <a:r>
              <a:rPr lang="fr-FR" sz="2400" dirty="0">
                <a:solidFill>
                  <a:schemeClr val="bg1"/>
                </a:solidFill>
              </a:rPr>
              <a:t>, le prince </a:t>
            </a:r>
            <a:r>
              <a:rPr lang="fr-FR" sz="2400" dirty="0" err="1">
                <a:solidFill>
                  <a:schemeClr val="bg1"/>
                </a:solidFill>
              </a:rPr>
              <a:t>Lobkowitz</a:t>
            </a:r>
            <a:r>
              <a:rPr lang="fr-FR" sz="2400" dirty="0">
                <a:solidFill>
                  <a:schemeClr val="bg1"/>
                </a:solidFill>
              </a:rPr>
              <a:t> et l’archiduc Rodolphe s’associent et décident de lui verser une rente avec un montant fixé par contrat. Et voilà comment Beethoven a finalement pu rester à Vienne. »</a:t>
            </a:r>
          </a:p>
          <a:p>
            <a:pPr marL="0" indent="0" algn="r">
              <a:buNone/>
            </a:pPr>
            <a:r>
              <a:rPr lang="fr-FR" sz="2400" dirty="0">
                <a:solidFill>
                  <a:schemeClr val="bg1"/>
                </a:solidFill>
              </a:rPr>
              <a:t>Claude </a:t>
            </a:r>
            <a:r>
              <a:rPr lang="fr-FR" sz="2400" dirty="0" err="1">
                <a:solidFill>
                  <a:schemeClr val="bg1"/>
                </a:solidFill>
              </a:rPr>
              <a:t>Abromont</a:t>
            </a:r>
            <a:r>
              <a:rPr lang="fr-FR" sz="2400" dirty="0">
                <a:solidFill>
                  <a:schemeClr val="bg1"/>
                </a:solidFill>
              </a:rPr>
              <a:t> – France Musique</a:t>
            </a:r>
          </a:p>
        </p:txBody>
      </p:sp>
    </p:spTree>
    <p:extLst>
      <p:ext uri="{BB962C8B-B14F-4D97-AF65-F5344CB8AC3E}">
        <p14:creationId xmlns:p14="http://schemas.microsoft.com/office/powerpoint/2010/main" val="877421802"/>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Rockwell"/>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docProps/app.xml><?xml version="1.0" encoding="utf-8"?>
<Properties xmlns="http://schemas.openxmlformats.org/officeDocument/2006/extended-properties" xmlns:vt="http://schemas.openxmlformats.org/officeDocument/2006/docPropsVTypes">
  <TotalTime>0</TotalTime>
  <Words>1262</Words>
  <Application>Microsoft Office PowerPoint</Application>
  <PresentationFormat>Grand écran</PresentationFormat>
  <Paragraphs>112</Paragraphs>
  <Slides>34</Slides>
  <Notes>0</Notes>
  <HiddenSlides>0</HiddenSlides>
  <MMClips>2</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34</vt:i4>
      </vt:variant>
    </vt:vector>
  </HeadingPairs>
  <TitlesOfParts>
    <vt:vector size="43" baseType="lpstr">
      <vt:lpstr>Arial</vt:lpstr>
      <vt:lpstr>Avenir Next LT Pro</vt:lpstr>
      <vt:lpstr>AvenirNext LT Pro Medium</vt:lpstr>
      <vt:lpstr>Calibri</vt:lpstr>
      <vt:lpstr>Rockwell</vt:lpstr>
      <vt:lpstr>Segoe UI</vt:lpstr>
      <vt:lpstr>The Hand</vt:lpstr>
      <vt:lpstr>1_Thème Office</vt:lpstr>
      <vt:lpstr>ExploreVTI</vt:lpstr>
      <vt:lpstr>EPOQUE ROMANTIQUE</vt:lpstr>
      <vt:lpstr>CONTEXTE HISTORIQUE</vt:lpstr>
      <vt:lpstr>ESTHETIQUE ET LANGAGE</vt:lpstr>
      <vt:lpstr>Place de l’Homme dans la société </vt:lpstr>
      <vt:lpstr>Place de l’Homme dans la société </vt:lpstr>
      <vt:lpstr>Expression des sentiments </vt:lpstr>
      <vt:lpstr>Expression des sentiments </vt:lpstr>
      <vt:lpstr>Artisan -&gt; Artiste</vt:lpstr>
      <vt:lpstr>Présentation PowerPoint</vt:lpstr>
      <vt:lpstr>«Perfectionnements» instrumentaux </vt:lpstr>
      <vt:lpstr>Présentation PowerPoint</vt:lpstr>
      <vt:lpstr>Développement des écoles nationales</vt:lpstr>
      <vt:lpstr>Ludwig van Beethoven (1770-1827)</vt:lpstr>
      <vt:lpstr>Carl Maria von Weber (1786-1826)</vt:lpstr>
      <vt:lpstr>Franz Schubert (1797-1828)</vt:lpstr>
      <vt:lpstr>Hector Berlioz (1803-1869)</vt:lpstr>
      <vt:lpstr>Felix Mendelssohn (1809-1847)</vt:lpstr>
      <vt:lpstr>Frédéric Chopin (1810-1849)</vt:lpstr>
      <vt:lpstr>Robert Schumann (1810-1856)</vt:lpstr>
      <vt:lpstr>Franz Liszt (1811-1886)</vt:lpstr>
      <vt:lpstr>Giuseppe Verdi (1813-1901)</vt:lpstr>
      <vt:lpstr>Giuseppe Verdi (1813-1901)</vt:lpstr>
      <vt:lpstr>Richard Wagner (1813-1883)</vt:lpstr>
      <vt:lpstr>Démesure et ambition…</vt:lpstr>
      <vt:lpstr>Appropriation d’une technique existante…</vt:lpstr>
      <vt:lpstr>Anton Bruckner (1824-1896)</vt:lpstr>
      <vt:lpstr>Johannes Brahms (1833-1897)</vt:lpstr>
      <vt:lpstr>Piotr Illitch Tchaïkovski (1840-1893)</vt:lpstr>
      <vt:lpstr>GUSTAV MAHLER (1860-1911)</vt:lpstr>
      <vt:lpstr>Etat des lieux…</vt:lpstr>
      <vt:lpstr>Gustav Mahler</vt:lpstr>
      <vt:lpstr>Gustav Mahler</vt:lpstr>
      <vt:lpstr>RICHARD STRAUSS (1864-1949)</vt:lpstr>
      <vt:lpstr>Richard Strauss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EPOQUE ROMANTIQUE</dc:title>
  <dc:creator>Rion Alexandre</dc:creator>
  <cp:lastModifiedBy>Rion Alexandre</cp:lastModifiedBy>
  <cp:revision>2</cp:revision>
  <dcterms:created xsi:type="dcterms:W3CDTF">2021-03-15T08:02:29Z</dcterms:created>
  <dcterms:modified xsi:type="dcterms:W3CDTF">2021-03-15T08:10:33Z</dcterms:modified>
</cp:coreProperties>
</file>