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58" r:id="rId5"/>
    <p:sldId id="259" r:id="rId6"/>
    <p:sldId id="260" r:id="rId7"/>
    <p:sldId id="265" r:id="rId8"/>
    <p:sldId id="267" r:id="rId9"/>
    <p:sldId id="268" r:id="rId10"/>
    <p:sldId id="277" r:id="rId11"/>
    <p:sldId id="272" r:id="rId12"/>
    <p:sldId id="271" r:id="rId13"/>
    <p:sldId id="274" r:id="rId14"/>
    <p:sldId id="282" r:id="rId15"/>
    <p:sldId id="283" r:id="rId16"/>
    <p:sldId id="273" r:id="rId17"/>
    <p:sldId id="270" r:id="rId18"/>
    <p:sldId id="276" r:id="rId19"/>
    <p:sldId id="278" r:id="rId20"/>
    <p:sldId id="269" r:id="rId21"/>
    <p:sldId id="279" r:id="rId22"/>
    <p:sldId id="281" r:id="rId23"/>
    <p:sldId id="280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: introduction" id="{BF9F2CEC-D085-4A38-95D0-24BCC3E88C98}">
          <p14:sldIdLst>
            <p14:sldId id="256"/>
            <p14:sldId id="266"/>
            <p14:sldId id="264"/>
            <p14:sldId id="258"/>
            <p14:sldId id="259"/>
            <p14:sldId id="260"/>
            <p14:sldId id="265"/>
            <p14:sldId id="267"/>
          </p14:sldIdLst>
        </p14:section>
        <p14:section name="B: lamentations" id="{D0077ADC-C72B-43B7-8EBF-BF4A068885BA}">
          <p14:sldIdLst>
            <p14:sldId id="268"/>
            <p14:sldId id="277"/>
            <p14:sldId id="272"/>
            <p14:sldId id="271"/>
            <p14:sldId id="274"/>
            <p14:sldId id="282"/>
            <p14:sldId id="283"/>
          </p14:sldIdLst>
        </p14:section>
        <p14:section name="C: dénouement" id="{FF8FD032-26CA-4BCB-BB69-5C0DD338101A}">
          <p14:sldIdLst>
            <p14:sldId id="273"/>
            <p14:sldId id="270"/>
            <p14:sldId id="276"/>
            <p14:sldId id="278"/>
            <p14:sldId id="269"/>
            <p14:sldId id="279"/>
            <p14:sldId id="281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C0C"/>
    <a:srgbClr val="9966FF"/>
    <a:srgbClr val="FF66CC"/>
    <a:srgbClr val="66FF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80" autoAdjust="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F5073-4744-4BFA-9C52-DB69BF33016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56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1249-0E0A-4C65-8B9D-F743F5545EC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11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8503F-B9B1-4F05-8B62-8D7289F9941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837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27A61-ECDD-4316-ADED-04F9E03C73A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68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33E50-4559-4C5D-A8B0-BE4455BFA01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60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C667D-4AA2-48CD-BA04-B590902A558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65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9DB0-FBA7-4B6D-BC67-881C5EF4918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11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72325-40B3-49A5-BFA2-8049A4869EA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75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D8D83-81C4-43DF-AAAD-45CCF0C7AE3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41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A6FC0-B8ED-467E-BC3C-B418D0D980E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3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A22D1-7F2B-41AA-AC73-7577B3619FC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8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632C9-EB05-44BA-9ECE-20F62D89E6D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16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 smtClean="0"/>
              <a:t>Cliquez pour modifier les styles du texte du masque</a:t>
            </a:r>
          </a:p>
          <a:p>
            <a:pPr lvl="1"/>
            <a:r>
              <a:rPr lang="de-DE" altLang="fr-FR" smtClean="0"/>
              <a:t>Deuxième niveau</a:t>
            </a:r>
          </a:p>
          <a:p>
            <a:pPr lvl="2"/>
            <a:r>
              <a:rPr lang="de-DE" altLang="fr-FR" smtClean="0"/>
              <a:t>Troisième niveau</a:t>
            </a:r>
          </a:p>
          <a:p>
            <a:pPr lvl="3"/>
            <a:r>
              <a:rPr lang="de-DE" altLang="fr-FR" smtClean="0"/>
              <a:t>Quatrième niveau</a:t>
            </a:r>
          </a:p>
          <a:p>
            <a:pPr lvl="4"/>
            <a:r>
              <a:rPr lang="de-DE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AD7C1EF-8997-4FBC-8E50-C564665C6A4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C:\Users\Alpianiste\Documents\CO%20Domdidier\Ecoute-Histoire\Dvorak\pistes%20-%20Ondin\1Ondin%20-%20description.mp3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Documents%20and%20Settings\Alexandre\Mes%20documents\Ma%20musique\Antonin%20Dvorak\L'Ondin\L'Ondin-description.wav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eg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openxmlformats.org/officeDocument/2006/relationships/image" Target="../media/image24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12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8.wm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audio" Target="../media/media9.wma"/><Relationship Id="rId5" Type="http://schemas.microsoft.com/office/2007/relationships/media" Target="../media/media9.wma"/><Relationship Id="rId10" Type="http://schemas.openxmlformats.org/officeDocument/2006/relationships/image" Target="../media/image26.png"/><Relationship Id="rId4" Type="http://schemas.openxmlformats.org/officeDocument/2006/relationships/audio" Target="../media/media8.wma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ma"/><Relationship Id="rId13" Type="http://schemas.openxmlformats.org/officeDocument/2006/relationships/image" Target="../media/image28.png"/><Relationship Id="rId3" Type="http://schemas.microsoft.com/office/2007/relationships/media" Target="../media/media11.wma"/><Relationship Id="rId7" Type="http://schemas.microsoft.com/office/2007/relationships/media" Target="../media/media13.wma"/><Relationship Id="rId12" Type="http://schemas.openxmlformats.org/officeDocument/2006/relationships/image" Target="../media/image12.jp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audio" Target="../media/media12.wma"/><Relationship Id="rId11" Type="http://schemas.openxmlformats.org/officeDocument/2006/relationships/slideLayout" Target="../slideLayouts/slideLayout7.xml"/><Relationship Id="rId5" Type="http://schemas.microsoft.com/office/2007/relationships/media" Target="../media/media12.wma"/><Relationship Id="rId15" Type="http://schemas.openxmlformats.org/officeDocument/2006/relationships/image" Target="../media/image1.png"/><Relationship Id="rId10" Type="http://schemas.openxmlformats.org/officeDocument/2006/relationships/audio" Target="../media/media14.wma"/><Relationship Id="rId4" Type="http://schemas.openxmlformats.org/officeDocument/2006/relationships/audio" Target="../media/media11.wma"/><Relationship Id="rId9" Type="http://schemas.microsoft.com/office/2007/relationships/media" Target="../media/media14.wma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0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2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Ondin - descrip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" name="1Ondin - description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L'Ondin-description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étang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685800"/>
            <a:ext cx="7985125" cy="521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28184" y="4365104"/>
            <a:ext cx="182838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ndelle" panose="02000508030000020004" pitchFamily="2" charset="0"/>
              </a:rPr>
              <a:t>L’ONDIN</a:t>
            </a:r>
          </a:p>
        </p:txBody>
      </p:sp>
      <p:sp>
        <p:nvSpPr>
          <p:cNvPr id="5" name="Rectangle 4"/>
          <p:cNvSpPr/>
          <p:nvPr/>
        </p:nvSpPr>
        <p:spPr>
          <a:xfrm>
            <a:off x="693440" y="908720"/>
            <a:ext cx="351461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ndelle" panose="02000508030000020004" pitchFamily="2" charset="0"/>
              </a:rPr>
              <a:t>Antonin </a:t>
            </a:r>
            <a:r>
              <a:rPr lang="fr-FR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ndelle" panose="02000508030000020004" pitchFamily="2" charset="0"/>
              </a:rPr>
              <a:t>DVORAK</a:t>
            </a:r>
            <a:endParaRPr lang="fr-FR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ndelle" panose="02000508030000020004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1"/>
                </p:tgtEl>
              </p:cMediaNode>
            </p:audio>
            <p:audio>
              <p:cMediaNode vol="80000" numSld="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5538" y="476672"/>
            <a:ext cx="2836226" cy="11079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6600" dirty="0" smtClean="0">
                <a:latin typeface="Tandelle" panose="02000508030000020004" pitchFamily="2" charset="0"/>
              </a:rPr>
              <a:t>LAMENTATIONS</a:t>
            </a:r>
            <a:endParaRPr lang="fr-CH" sz="6600" dirty="0">
              <a:latin typeface="Tandelle" panose="0200050803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1720" y="3250719"/>
            <a:ext cx="5958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MORNES, MORNES ET TRISTES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SONT LES PAYSAGES AQUATIQUES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OÙ SOUS LES NÉNUPHARS DES POISSONS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BATIFOLENT ENTRE LES HERBES.</a:t>
            </a:r>
          </a:p>
          <a:p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ICI, LE SOLEIL NE CHAUFFE PAS,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NULLE BRISE NE SOUFFLE LÀ :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SILENCE ET FROID - COMME LE CHAGRIN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DANS UN CŒUR SANS ESPOIR….</a:t>
            </a:r>
            <a:endParaRPr lang="fr-FR" alt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98" y="476672"/>
            <a:ext cx="1491590" cy="22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Oval 70"/>
          <p:cNvSpPr>
            <a:spLocks noChangeArrowheads="1"/>
          </p:cNvSpPr>
          <p:nvPr/>
        </p:nvSpPr>
        <p:spPr bwMode="auto">
          <a:xfrm>
            <a:off x="7524750" y="404813"/>
            <a:ext cx="576263" cy="6477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7" name="Oval 69"/>
          <p:cNvSpPr>
            <a:spLocks noChangeArrowheads="1"/>
          </p:cNvSpPr>
          <p:nvPr/>
        </p:nvSpPr>
        <p:spPr bwMode="auto">
          <a:xfrm>
            <a:off x="4140200" y="404813"/>
            <a:ext cx="576263" cy="647700"/>
          </a:xfrm>
          <a:prstGeom prst="ellipse">
            <a:avLst/>
          </a:prstGeom>
          <a:solidFill>
            <a:srgbClr val="FFC0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6" name="Oval 68"/>
          <p:cNvSpPr>
            <a:spLocks noChangeArrowheads="1"/>
          </p:cNvSpPr>
          <p:nvPr/>
        </p:nvSpPr>
        <p:spPr bwMode="auto">
          <a:xfrm>
            <a:off x="1042988" y="404813"/>
            <a:ext cx="576262" cy="647700"/>
          </a:xfrm>
          <a:prstGeom prst="ellipse">
            <a:avLst/>
          </a:prstGeom>
          <a:solidFill>
            <a:srgbClr val="FF7C80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fr-CH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00100" cy="457200"/>
          </a:xfrm>
          <a:prstGeom prst="rect">
            <a:avLst/>
          </a:prstGeom>
          <a:solidFill>
            <a:schemeClr val="accent5">
              <a:lumMod val="75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</a:t>
            </a:r>
            <a:endParaRPr lang="fr-FR" altLang="fr-FR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99084" y="1268413"/>
            <a:ext cx="1028700" cy="457200"/>
          </a:xfrm>
          <a:prstGeom prst="rect">
            <a:avLst/>
          </a:prstGeom>
          <a:solidFill>
            <a:schemeClr val="accent2">
              <a:lumMod val="40000"/>
              <a:lumOff val="60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</a:t>
            </a:r>
            <a:endParaRPr lang="fr-FR" altLang="fr-FR" dirty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275856" y="1268413"/>
            <a:ext cx="914400" cy="457200"/>
          </a:xfrm>
          <a:prstGeom prst="rect">
            <a:avLst/>
          </a:prstGeom>
          <a:solidFill>
            <a:srgbClr val="00808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</a:t>
            </a:r>
            <a:endParaRPr lang="fr-FR" altLang="fr-FR" dirty="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572000" y="1268413"/>
            <a:ext cx="1028700" cy="457200"/>
          </a:xfrm>
          <a:prstGeom prst="rect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</a:t>
            </a:r>
            <a:endParaRPr lang="fr-FR" altLang="fr-FR" dirty="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300192" y="1268413"/>
            <a:ext cx="1257300" cy="457200"/>
          </a:xfrm>
          <a:prstGeom prst="rect">
            <a:avLst/>
          </a:prstGeom>
          <a:solidFill>
            <a:srgbClr val="00800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A’’</a:t>
            </a:r>
            <a:endParaRPr lang="fr-FR" altLang="fr-FR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939088" y="1268413"/>
            <a:ext cx="914400" cy="457200"/>
          </a:xfrm>
          <a:prstGeom prst="rect">
            <a:avLst/>
          </a:prstGeom>
          <a:solidFill>
            <a:srgbClr val="333399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B’’</a:t>
            </a:r>
            <a:endParaRPr lang="fr-FR" altLang="fr-FR" dirty="0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042988" y="549275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4140324" y="519063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7524328" y="519063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95288" y="2133600"/>
            <a:ext cx="7921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 dirty="0">
                <a:latin typeface="Maestro" pitchFamily="2" charset="2"/>
              </a:rPr>
              <a:t>p  -  pp</a:t>
            </a:r>
            <a:endParaRPr lang="fr-FR" altLang="fr-FR" sz="2400" dirty="0">
              <a:latin typeface="Maestro" pitchFamily="2" charset="2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300192" y="2133600"/>
            <a:ext cx="12969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ff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546696" y="2133600"/>
            <a:ext cx="10810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400" dirty="0" smtClean="0">
                <a:latin typeface="Maestro" pitchFamily="2" charset="2"/>
              </a:rPr>
              <a:t>p </a:t>
            </a:r>
            <a:endParaRPr lang="fr-FR" altLang="fr-FR" sz="2400" dirty="0">
              <a:latin typeface="Maestro" pitchFamily="2" charset="2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572000" y="2133600"/>
            <a:ext cx="10080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 - 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275856" y="2133600"/>
            <a:ext cx="8651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 dirty="0">
                <a:latin typeface="Maestro" pitchFamily="2" charset="2"/>
              </a:rPr>
              <a:t>p  -  f - p</a:t>
            </a:r>
            <a:endParaRPr lang="fr-FR" altLang="fr-FR" sz="2400" dirty="0">
              <a:latin typeface="Maestro" pitchFamily="2" charset="2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7956550" y="2133600"/>
            <a:ext cx="863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ff  -  pp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>
            <a:off x="133191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29162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44275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>
            <a:off x="7812088" y="1125538"/>
            <a:ext cx="0" cy="5038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250825" y="1916113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>
            <a:off x="250825" y="2708275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92" name="Line 44"/>
          <p:cNvSpPr>
            <a:spLocks noChangeShapeType="1"/>
          </p:cNvSpPr>
          <p:nvPr/>
        </p:nvSpPr>
        <p:spPr bwMode="auto">
          <a:xfrm flipV="1">
            <a:off x="601186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2" name="ZoneTexte 61"/>
          <p:cNvSpPr txBox="1"/>
          <p:nvPr/>
        </p:nvSpPr>
        <p:spPr>
          <a:xfrm>
            <a:off x="1840449" y="188640"/>
            <a:ext cx="166421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LAMENTATIONS</a:t>
            </a:r>
            <a:endParaRPr lang="fr-CH" sz="3600" dirty="0">
              <a:latin typeface="Tandelle" panose="02000508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4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8" grpId="0" animBg="1"/>
      <p:bldP spid="2117" grpId="0" animBg="1"/>
      <p:bldP spid="2116" grpId="0" animBg="1"/>
      <p:bldP spid="2053" grpId="0" animBg="1"/>
      <p:bldP spid="2054" grpId="0" animBg="1"/>
      <p:bldP spid="2056" grpId="0" animBg="1"/>
      <p:bldP spid="2057" grpId="0" animBg="1"/>
      <p:bldP spid="2059" grpId="0" animBg="1"/>
      <p:bldP spid="2060" grpId="0" animBg="1"/>
      <p:bldP spid="2062" grpId="0"/>
      <p:bldP spid="2063" grpId="0"/>
      <p:bldP spid="2064" grpId="0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ésolation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-92075"/>
            <a:ext cx="4811712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110137" y="549399"/>
            <a:ext cx="173831" cy="2447677"/>
          </a:xfrm>
          <a:prstGeom prst="rect">
            <a:avLst/>
          </a:prstGeom>
          <a:solidFill>
            <a:schemeClr val="accent5">
              <a:lumMod val="75000"/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211638" y="3284538"/>
            <a:ext cx="2376487" cy="1800225"/>
          </a:xfrm>
          <a:prstGeom prst="rect">
            <a:avLst/>
          </a:prstGeom>
          <a:solidFill>
            <a:schemeClr val="accent2">
              <a:lumMod val="40000"/>
              <a:lumOff val="60000"/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211638" y="6092825"/>
            <a:ext cx="2376487" cy="503238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07504" y="476250"/>
            <a:ext cx="14408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PARTIE</a:t>
            </a:r>
            <a:r>
              <a:rPr lang="fr-CH" altLang="fr-FR" dirty="0" smtClean="0"/>
              <a:t> </a:t>
            </a:r>
            <a:endParaRPr lang="fr-FR" altLang="fr-FR" dirty="0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50825" y="1773238"/>
            <a:ext cx="433388" cy="461665"/>
          </a:xfrm>
          <a:prstGeom prst="rect">
            <a:avLst/>
          </a:prstGeom>
          <a:solidFill>
            <a:schemeClr val="accent5">
              <a:lumMod val="75000"/>
              <a:alpha val="39999"/>
            </a:schemeClr>
          </a:solidFill>
          <a:ln>
            <a:solidFill>
              <a:schemeClr val="tx2"/>
            </a:solidFill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900113" y="1773238"/>
            <a:ext cx="431800" cy="461665"/>
          </a:xfrm>
          <a:prstGeom prst="rect">
            <a:avLst/>
          </a:prstGeom>
          <a:solidFill>
            <a:schemeClr val="accent2">
              <a:lumMod val="40000"/>
              <a:lumOff val="60000"/>
              <a:alpha val="39999"/>
            </a:schemeClr>
          </a:solidFill>
          <a:ln>
            <a:solidFill>
              <a:schemeClr val="tx2"/>
            </a:solidFill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6Lamentat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531" y="1052736"/>
            <a:ext cx="487363" cy="487363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657599" y="4121746"/>
            <a:ext cx="173831" cy="2619622"/>
          </a:xfrm>
          <a:prstGeom prst="rect">
            <a:avLst/>
          </a:prstGeom>
          <a:solidFill>
            <a:schemeClr val="accent5">
              <a:lumMod val="75000"/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15" name="Oval 68"/>
          <p:cNvSpPr>
            <a:spLocks noChangeArrowheads="1"/>
          </p:cNvSpPr>
          <p:nvPr/>
        </p:nvSpPr>
        <p:spPr bwMode="auto">
          <a:xfrm>
            <a:off x="1403648" y="332656"/>
            <a:ext cx="576262" cy="647700"/>
          </a:xfrm>
          <a:prstGeom prst="ellipse">
            <a:avLst/>
          </a:prstGeom>
          <a:solidFill>
            <a:srgbClr val="FF7C80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fr-CH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403648" y="477118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22222E-6 -4.81481E-6 L 0.26927 -4.81481E-6 " pathEditMode="relative" rAng="0" ptsTypes="AA">
                                      <p:cBhvr>
                                        <p:cTn id="14" dur="123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animMotion origin="layout" path="M -3.61111E-6 1.85185E-6 L 0.16042 0.00208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9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4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8" grpId="0" animBg="1"/>
      <p:bldP spid="3078" grpId="1" animBg="1"/>
      <p:bldP spid="3078" grpId="2" animBg="1"/>
      <p:bldP spid="3082" grpId="0" animBg="1"/>
      <p:bldP spid="3083" grpId="0" animBg="1"/>
      <p:bldP spid="3083" grpId="1" animBg="1"/>
      <p:bldP spid="3085" grpId="0" animBg="1"/>
      <p:bldP spid="3086" grpId="0" animBg="1"/>
      <p:bldP spid="14" grpId="0" animBg="1"/>
      <p:bldP spid="14" grpId="1" animBg="1"/>
      <p:bldP spid="1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Oval 70"/>
          <p:cNvSpPr>
            <a:spLocks noChangeArrowheads="1"/>
          </p:cNvSpPr>
          <p:nvPr/>
        </p:nvSpPr>
        <p:spPr bwMode="auto">
          <a:xfrm>
            <a:off x="7524750" y="404813"/>
            <a:ext cx="576263" cy="6477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7" name="Oval 69"/>
          <p:cNvSpPr>
            <a:spLocks noChangeArrowheads="1"/>
          </p:cNvSpPr>
          <p:nvPr/>
        </p:nvSpPr>
        <p:spPr bwMode="auto">
          <a:xfrm>
            <a:off x="4140200" y="404813"/>
            <a:ext cx="576263" cy="647700"/>
          </a:xfrm>
          <a:prstGeom prst="ellipse">
            <a:avLst/>
          </a:prstGeom>
          <a:solidFill>
            <a:srgbClr val="FFC0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6" name="Oval 68"/>
          <p:cNvSpPr>
            <a:spLocks noChangeArrowheads="1"/>
          </p:cNvSpPr>
          <p:nvPr/>
        </p:nvSpPr>
        <p:spPr bwMode="auto">
          <a:xfrm>
            <a:off x="1042988" y="404813"/>
            <a:ext cx="576262" cy="647700"/>
          </a:xfrm>
          <a:prstGeom prst="ellipse">
            <a:avLst/>
          </a:prstGeom>
          <a:solidFill>
            <a:srgbClr val="FF7C80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fr-CH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00100" cy="457200"/>
          </a:xfrm>
          <a:prstGeom prst="rect">
            <a:avLst/>
          </a:prstGeom>
          <a:solidFill>
            <a:schemeClr val="accent5">
              <a:lumMod val="75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</a:t>
            </a:r>
            <a:endParaRPr lang="fr-FR" altLang="fr-FR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99084" y="1268413"/>
            <a:ext cx="1028700" cy="457200"/>
          </a:xfrm>
          <a:prstGeom prst="rect">
            <a:avLst/>
          </a:prstGeom>
          <a:solidFill>
            <a:schemeClr val="accent2">
              <a:lumMod val="40000"/>
              <a:lumOff val="60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</a:t>
            </a:r>
            <a:endParaRPr lang="fr-FR" altLang="fr-FR" dirty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225552" y="1268413"/>
            <a:ext cx="914400" cy="457200"/>
          </a:xfrm>
          <a:prstGeom prst="rect">
            <a:avLst/>
          </a:prstGeom>
          <a:solidFill>
            <a:srgbClr val="00808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</a:t>
            </a:r>
            <a:endParaRPr lang="fr-FR" altLang="fr-FR" dirty="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572000" y="1268413"/>
            <a:ext cx="1028700" cy="457200"/>
          </a:xfrm>
          <a:prstGeom prst="rect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</a:t>
            </a:r>
            <a:endParaRPr lang="fr-FR" altLang="fr-FR" dirty="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300192" y="1268413"/>
            <a:ext cx="1257300" cy="457200"/>
          </a:xfrm>
          <a:prstGeom prst="rect">
            <a:avLst/>
          </a:prstGeom>
          <a:solidFill>
            <a:srgbClr val="00800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A’’</a:t>
            </a:r>
            <a:endParaRPr lang="fr-FR" altLang="fr-FR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939088" y="1268413"/>
            <a:ext cx="914400" cy="457200"/>
          </a:xfrm>
          <a:prstGeom prst="rect">
            <a:avLst/>
          </a:prstGeom>
          <a:solidFill>
            <a:srgbClr val="333399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B’’</a:t>
            </a:r>
            <a:endParaRPr lang="fr-FR" altLang="fr-FR" dirty="0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042988" y="549275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4140324" y="519063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7524328" y="519063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95288" y="2133600"/>
            <a:ext cx="7921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 dirty="0">
                <a:latin typeface="Maestro" pitchFamily="2" charset="2"/>
              </a:rPr>
              <a:t>p  -  pp</a:t>
            </a:r>
            <a:endParaRPr lang="fr-FR" altLang="fr-FR" sz="2400" dirty="0">
              <a:latin typeface="Maestro" pitchFamily="2" charset="2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299348" y="2133600"/>
            <a:ext cx="12969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ff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546696" y="2133600"/>
            <a:ext cx="10810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572000" y="2133600"/>
            <a:ext cx="10080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 - 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274764" y="2133600"/>
            <a:ext cx="8651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 - 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7956550" y="2133600"/>
            <a:ext cx="863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ff  -  pp</a:t>
            </a:r>
            <a:endParaRPr lang="fr-FR" altLang="fr-FR" sz="2400">
              <a:latin typeface="Maestro" pitchFamily="2" charset="2"/>
            </a:endParaRPr>
          </a:p>
        </p:txBody>
      </p:sp>
      <p:pic>
        <p:nvPicPr>
          <p:cNvPr id="2071" name="Picture 23" descr="al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792162" cy="11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larin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4210230"/>
            <a:ext cx="619125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1476375" y="2924175"/>
            <a:ext cx="108108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>
            <a:off x="133191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29162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44275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>
            <a:off x="7812088" y="1125538"/>
            <a:ext cx="0" cy="5038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078" name="Picture 30" descr="c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81413"/>
            <a:ext cx="1120988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250825" y="1916113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>
            <a:off x="250825" y="2708275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92" name="Line 44"/>
          <p:cNvSpPr>
            <a:spLocks noChangeShapeType="1"/>
          </p:cNvSpPr>
          <p:nvPr/>
        </p:nvSpPr>
        <p:spPr bwMode="auto">
          <a:xfrm flipV="1">
            <a:off x="601186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44" y="4797152"/>
            <a:ext cx="1152280" cy="17470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76441" cy="839629"/>
          </a:xfrm>
          <a:prstGeom prst="rect">
            <a:avLst/>
          </a:prstGeom>
        </p:spPr>
      </p:pic>
      <p:pic>
        <p:nvPicPr>
          <p:cNvPr id="5" name="6Lamentat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8875" y="292744"/>
            <a:ext cx="487363" cy="487363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1840449" y="195897"/>
            <a:ext cx="166421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LAMENTATIONS</a:t>
            </a:r>
            <a:endParaRPr lang="fr-CH" sz="3600" dirty="0">
              <a:latin typeface="Tandelle" panose="02000508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Oval 70"/>
          <p:cNvSpPr>
            <a:spLocks noChangeArrowheads="1"/>
          </p:cNvSpPr>
          <p:nvPr/>
        </p:nvSpPr>
        <p:spPr bwMode="auto">
          <a:xfrm>
            <a:off x="7524750" y="404813"/>
            <a:ext cx="576263" cy="6477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7" name="Oval 69"/>
          <p:cNvSpPr>
            <a:spLocks noChangeArrowheads="1"/>
          </p:cNvSpPr>
          <p:nvPr/>
        </p:nvSpPr>
        <p:spPr bwMode="auto">
          <a:xfrm>
            <a:off x="4140200" y="404813"/>
            <a:ext cx="576263" cy="647700"/>
          </a:xfrm>
          <a:prstGeom prst="ellipse">
            <a:avLst/>
          </a:prstGeom>
          <a:solidFill>
            <a:srgbClr val="FFC0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6" name="Oval 68"/>
          <p:cNvSpPr>
            <a:spLocks noChangeArrowheads="1"/>
          </p:cNvSpPr>
          <p:nvPr/>
        </p:nvSpPr>
        <p:spPr bwMode="auto">
          <a:xfrm>
            <a:off x="1042988" y="404813"/>
            <a:ext cx="576262" cy="647700"/>
          </a:xfrm>
          <a:prstGeom prst="ellipse">
            <a:avLst/>
          </a:prstGeom>
          <a:solidFill>
            <a:srgbClr val="FF7C80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fr-CH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00100" cy="457200"/>
          </a:xfrm>
          <a:prstGeom prst="rect">
            <a:avLst/>
          </a:prstGeom>
          <a:solidFill>
            <a:schemeClr val="accent5">
              <a:lumMod val="75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</a:t>
            </a:r>
            <a:endParaRPr lang="fr-FR" altLang="fr-FR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99084" y="1268413"/>
            <a:ext cx="1028700" cy="457200"/>
          </a:xfrm>
          <a:prstGeom prst="rect">
            <a:avLst/>
          </a:prstGeom>
          <a:solidFill>
            <a:schemeClr val="accent2">
              <a:lumMod val="40000"/>
              <a:lumOff val="60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</a:t>
            </a:r>
            <a:endParaRPr lang="fr-FR" altLang="fr-FR" dirty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225552" y="1268413"/>
            <a:ext cx="914400" cy="457200"/>
          </a:xfrm>
          <a:prstGeom prst="rect">
            <a:avLst/>
          </a:prstGeom>
          <a:solidFill>
            <a:srgbClr val="00808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</a:t>
            </a:r>
            <a:endParaRPr lang="fr-FR" altLang="fr-FR" dirty="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572000" y="1268413"/>
            <a:ext cx="1028700" cy="457200"/>
          </a:xfrm>
          <a:prstGeom prst="rect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</a:t>
            </a:r>
            <a:endParaRPr lang="fr-FR" altLang="fr-FR" dirty="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300192" y="1268413"/>
            <a:ext cx="1257300" cy="457200"/>
          </a:xfrm>
          <a:prstGeom prst="rect">
            <a:avLst/>
          </a:prstGeom>
          <a:solidFill>
            <a:srgbClr val="00800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A’’</a:t>
            </a:r>
            <a:endParaRPr lang="fr-FR" altLang="fr-FR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939088" y="1268413"/>
            <a:ext cx="914400" cy="457200"/>
          </a:xfrm>
          <a:prstGeom prst="rect">
            <a:avLst/>
          </a:prstGeom>
          <a:solidFill>
            <a:srgbClr val="333399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B’’</a:t>
            </a:r>
            <a:endParaRPr lang="fr-FR" altLang="fr-FR" dirty="0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042988" y="549275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4140324" y="519063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7524328" y="519063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95288" y="2133600"/>
            <a:ext cx="7921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 dirty="0">
                <a:latin typeface="Maestro" pitchFamily="2" charset="2"/>
              </a:rPr>
              <a:t>p  -  pp</a:t>
            </a:r>
            <a:endParaRPr lang="fr-FR" altLang="fr-FR" sz="2400" dirty="0">
              <a:latin typeface="Maestro" pitchFamily="2" charset="2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299348" y="2133600"/>
            <a:ext cx="12969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ff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546696" y="2133600"/>
            <a:ext cx="10810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572000" y="2133600"/>
            <a:ext cx="10080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 - 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275856" y="2133600"/>
            <a:ext cx="8651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 - 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7956550" y="2133600"/>
            <a:ext cx="863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ff  -  pp</a:t>
            </a:r>
            <a:endParaRPr lang="fr-FR" altLang="fr-FR" sz="2400">
              <a:latin typeface="Maestro" pitchFamily="2" charset="2"/>
            </a:endParaRPr>
          </a:p>
        </p:txBody>
      </p:sp>
      <p:pic>
        <p:nvPicPr>
          <p:cNvPr id="2071" name="Picture 23" descr="al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792162" cy="11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larin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4210230"/>
            <a:ext cx="619125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1476375" y="2924175"/>
            <a:ext cx="108108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>
            <a:off x="133191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29162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44275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>
            <a:off x="7812088" y="1125538"/>
            <a:ext cx="0" cy="5038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078" name="Picture 30" descr="c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81413"/>
            <a:ext cx="1120988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250825" y="1916113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>
            <a:off x="250825" y="2708275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091" name="Picture 43" descr="viol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46" y="4421187"/>
            <a:ext cx="763038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2" name="Line 44"/>
          <p:cNvSpPr>
            <a:spLocks noChangeShapeType="1"/>
          </p:cNvSpPr>
          <p:nvPr/>
        </p:nvSpPr>
        <p:spPr bwMode="auto">
          <a:xfrm flipV="1">
            <a:off x="601186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4607719" y="2931081"/>
            <a:ext cx="108108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44" y="4797152"/>
            <a:ext cx="1152280" cy="1747006"/>
          </a:xfrm>
          <a:prstGeom prst="rect">
            <a:avLst/>
          </a:prstGeom>
        </p:spPr>
      </p:pic>
      <p:pic>
        <p:nvPicPr>
          <p:cNvPr id="50" name="Picture 24" descr="clarin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62158"/>
            <a:ext cx="619125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al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755" y="4797152"/>
            <a:ext cx="792162" cy="11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0" descr="c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52" y="3681412"/>
            <a:ext cx="1120988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76441" cy="8396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62" y="2804254"/>
            <a:ext cx="998511" cy="609092"/>
          </a:xfrm>
          <a:prstGeom prst="rect">
            <a:avLst/>
          </a:prstGeom>
        </p:spPr>
      </p:pic>
      <p:pic>
        <p:nvPicPr>
          <p:cNvPr id="5" name="6Lamentat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28875" y="292744"/>
            <a:ext cx="487363" cy="487363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1840449" y="195897"/>
            <a:ext cx="166421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LAMENTATIONS</a:t>
            </a:r>
            <a:endParaRPr lang="fr-CH" sz="3600" dirty="0">
              <a:latin typeface="Tandelle" panose="02000508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Oval 70"/>
          <p:cNvSpPr>
            <a:spLocks noChangeArrowheads="1"/>
          </p:cNvSpPr>
          <p:nvPr/>
        </p:nvSpPr>
        <p:spPr bwMode="auto">
          <a:xfrm>
            <a:off x="7524750" y="404813"/>
            <a:ext cx="576263" cy="6477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7" name="Oval 69"/>
          <p:cNvSpPr>
            <a:spLocks noChangeArrowheads="1"/>
          </p:cNvSpPr>
          <p:nvPr/>
        </p:nvSpPr>
        <p:spPr bwMode="auto">
          <a:xfrm>
            <a:off x="4140200" y="404813"/>
            <a:ext cx="576263" cy="647700"/>
          </a:xfrm>
          <a:prstGeom prst="ellipse">
            <a:avLst/>
          </a:prstGeom>
          <a:solidFill>
            <a:srgbClr val="FFC000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none" anchor="ctr"/>
          <a:lstStyle/>
          <a:p>
            <a:endParaRPr lang="fr-CH"/>
          </a:p>
        </p:txBody>
      </p:sp>
      <p:sp>
        <p:nvSpPr>
          <p:cNvPr id="2116" name="Oval 68"/>
          <p:cNvSpPr>
            <a:spLocks noChangeArrowheads="1"/>
          </p:cNvSpPr>
          <p:nvPr/>
        </p:nvSpPr>
        <p:spPr bwMode="auto">
          <a:xfrm>
            <a:off x="1042988" y="404813"/>
            <a:ext cx="576262" cy="647700"/>
          </a:xfrm>
          <a:prstGeom prst="ellipse">
            <a:avLst/>
          </a:prstGeom>
          <a:solidFill>
            <a:srgbClr val="FF7C80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fr-CH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00100" cy="457200"/>
          </a:xfrm>
          <a:prstGeom prst="rect">
            <a:avLst/>
          </a:prstGeom>
          <a:solidFill>
            <a:schemeClr val="accent5">
              <a:lumMod val="75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</a:t>
            </a:r>
            <a:endParaRPr lang="fr-FR" altLang="fr-FR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99084" y="1268413"/>
            <a:ext cx="1028700" cy="457200"/>
          </a:xfrm>
          <a:prstGeom prst="rect">
            <a:avLst/>
          </a:prstGeom>
          <a:solidFill>
            <a:schemeClr val="accent2">
              <a:lumMod val="40000"/>
              <a:lumOff val="60000"/>
              <a:alpha val="39999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</a:t>
            </a:r>
            <a:endParaRPr lang="fr-FR" altLang="fr-FR" dirty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225552" y="1268413"/>
            <a:ext cx="914400" cy="457200"/>
          </a:xfrm>
          <a:prstGeom prst="rect">
            <a:avLst/>
          </a:prstGeom>
          <a:solidFill>
            <a:srgbClr val="00808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</a:t>
            </a:r>
            <a:endParaRPr lang="fr-FR" altLang="fr-FR" dirty="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572000" y="1268413"/>
            <a:ext cx="1028700" cy="457200"/>
          </a:xfrm>
          <a:prstGeom prst="rect">
            <a:avLst/>
          </a:prstGeom>
          <a:solidFill>
            <a:srgbClr val="0000FF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</a:t>
            </a:r>
            <a:endParaRPr lang="fr-FR" altLang="fr-FR" dirty="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300192" y="1268413"/>
            <a:ext cx="1257300" cy="457200"/>
          </a:xfrm>
          <a:prstGeom prst="rect">
            <a:avLst/>
          </a:prstGeom>
          <a:solidFill>
            <a:srgbClr val="008000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A’’</a:t>
            </a:r>
            <a:endParaRPr lang="fr-FR" altLang="fr-FR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939088" y="1268413"/>
            <a:ext cx="914400" cy="457200"/>
          </a:xfrm>
          <a:prstGeom prst="rect">
            <a:avLst/>
          </a:prstGeom>
          <a:solidFill>
            <a:srgbClr val="333399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CH" altLang="fr-FR" dirty="0" smtClean="0"/>
              <a:t>B’’</a:t>
            </a:r>
            <a:endParaRPr lang="fr-FR" altLang="fr-FR" dirty="0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042988" y="549275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4140324" y="519063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7524328" y="519063"/>
            <a:ext cx="57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95288" y="2133600"/>
            <a:ext cx="7921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 dirty="0">
                <a:latin typeface="Maestro" pitchFamily="2" charset="2"/>
              </a:rPr>
              <a:t>p  -  pp</a:t>
            </a:r>
            <a:endParaRPr lang="fr-FR" altLang="fr-FR" sz="2400" dirty="0">
              <a:latin typeface="Maestro" pitchFamily="2" charset="2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300192" y="2133600"/>
            <a:ext cx="12969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ff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547664" y="2133600"/>
            <a:ext cx="10810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572000" y="2133600"/>
            <a:ext cx="10080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 - 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275856" y="2133600"/>
            <a:ext cx="8651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p  -  f - p</a:t>
            </a:r>
            <a:endParaRPr lang="fr-FR" altLang="fr-FR" sz="2400">
              <a:latin typeface="Maestro" pitchFamily="2" charset="2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7956550" y="2133600"/>
            <a:ext cx="863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2400">
                <a:latin typeface="Maestro" pitchFamily="2" charset="2"/>
              </a:rPr>
              <a:t>ff  -  pp</a:t>
            </a:r>
            <a:endParaRPr lang="fr-FR" altLang="fr-FR" sz="2400">
              <a:latin typeface="Maestro" pitchFamily="2" charset="2"/>
            </a:endParaRPr>
          </a:p>
        </p:txBody>
      </p:sp>
      <p:pic>
        <p:nvPicPr>
          <p:cNvPr id="2071" name="Picture 23" descr="al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792162" cy="11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larin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4210230"/>
            <a:ext cx="619125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1476375" y="2924175"/>
            <a:ext cx="108108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>
            <a:off x="133191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29162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4427538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>
            <a:off x="7812088" y="1125538"/>
            <a:ext cx="0" cy="5038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078" name="Picture 30" descr="c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81413"/>
            <a:ext cx="1120988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250825" y="1916113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>
            <a:off x="250825" y="2708275"/>
            <a:ext cx="871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091" name="Picture 43" descr="viol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46" y="4421187"/>
            <a:ext cx="763038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2" name="Line 44"/>
          <p:cNvSpPr>
            <a:spLocks noChangeShapeType="1"/>
          </p:cNvSpPr>
          <p:nvPr/>
        </p:nvSpPr>
        <p:spPr bwMode="auto">
          <a:xfrm flipV="1">
            <a:off x="6011863" y="1125538"/>
            <a:ext cx="0" cy="511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2099" name="Picture 51" descr="bass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93"/>
          <a:stretch/>
        </p:blipFill>
        <p:spPr bwMode="auto">
          <a:xfrm>
            <a:off x="6070327" y="3418291"/>
            <a:ext cx="692423" cy="241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4607719" y="2931081"/>
            <a:ext cx="108108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6300192" y="2924175"/>
            <a:ext cx="1184076" cy="369332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CORDES</a:t>
            </a:r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25"/>
          <p:cNvSpPr txBox="1">
            <a:spLocks noChangeArrowheads="1"/>
          </p:cNvSpPr>
          <p:nvPr/>
        </p:nvSpPr>
        <p:spPr bwMode="auto">
          <a:xfrm>
            <a:off x="7956550" y="2935844"/>
            <a:ext cx="108108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alt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TUTTI</a:t>
            </a:r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44" y="4797152"/>
            <a:ext cx="1152280" cy="1747006"/>
          </a:xfrm>
          <a:prstGeom prst="rect">
            <a:avLst/>
          </a:prstGeom>
        </p:spPr>
      </p:pic>
      <p:pic>
        <p:nvPicPr>
          <p:cNvPr id="50" name="Picture 24" descr="clarin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62158"/>
            <a:ext cx="619125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al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755" y="4797152"/>
            <a:ext cx="792162" cy="11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0" descr="c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52" y="3681412"/>
            <a:ext cx="1120988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" descr="c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00" y="5867408"/>
            <a:ext cx="1120988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 descr="clarin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69" y="3501008"/>
            <a:ext cx="619125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76441" cy="8396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62" y="2804254"/>
            <a:ext cx="998511" cy="609092"/>
          </a:xfrm>
          <a:prstGeom prst="rect">
            <a:avLst/>
          </a:prstGeom>
        </p:spPr>
      </p:pic>
      <p:pic>
        <p:nvPicPr>
          <p:cNvPr id="5" name="6Lamentat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28875" y="292744"/>
            <a:ext cx="487363" cy="487363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1840449" y="195897"/>
            <a:ext cx="166421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LAMENTATIONS</a:t>
            </a:r>
            <a:endParaRPr lang="fr-CH" sz="3600" dirty="0">
              <a:latin typeface="Tandelle" panose="02000508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23528" y="1773238"/>
            <a:ext cx="856895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H" altLang="fr-FR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L’Ondin enlève la jeune fille pour en faire son </a:t>
            </a:r>
            <a:r>
              <a:rPr lang="fr-CH" altLang="fr-FR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épouse.</a:t>
            </a:r>
            <a:endParaRPr lang="fr-FR" altLang="fr-FR" dirty="0">
              <a:ln>
                <a:solidFill>
                  <a:schemeClr val="bg1">
                    <a:lumMod val="85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23528" y="2348880"/>
            <a:ext cx="856895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H" altLang="fr-FR" dirty="0">
                <a:ln>
                  <a:solidFill>
                    <a:schemeClr val="bg1">
                      <a:lumMod val="75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La jeune fille se </a:t>
            </a:r>
            <a:r>
              <a:rPr lang="fr-CH" altLang="fr-FR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lamente sur son triste sort.</a:t>
            </a:r>
            <a:endParaRPr lang="fr-FR" altLang="fr-FR" dirty="0">
              <a:ln>
                <a:solidFill>
                  <a:schemeClr val="bg1">
                    <a:lumMod val="75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23528" y="3831431"/>
            <a:ext cx="8568952" cy="461665"/>
          </a:xfrm>
          <a:prstGeom prst="rect">
            <a:avLst/>
          </a:prstGeom>
          <a:solidFill>
            <a:srgbClr val="66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La jeune fille supplie l’Ondin de la laisser rejoindre sa </a:t>
            </a: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mère.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3528" y="4604935"/>
            <a:ext cx="8568952" cy="1200329"/>
          </a:xfrm>
          <a:prstGeom prst="rect">
            <a:avLst/>
          </a:pr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L’Ondin accepte finalement, mais pose deux conditions:</a:t>
            </a:r>
          </a:p>
          <a:p>
            <a:pPr>
              <a:buFontTx/>
              <a:buChar char="•"/>
            </a:pPr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La jeune fille devra être de retour avant </a:t>
            </a: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l’angélus.</a:t>
            </a:r>
            <a:endParaRPr lang="fr-CH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L’Ondin garde l’enfant avec </a:t>
            </a: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lui.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1428" y="377617"/>
            <a:ext cx="426860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ndelle" panose="02000508030000020004" pitchFamily="2" charset="0"/>
              </a:rPr>
              <a:t>A. DVORAK – L’ONDIN</a:t>
            </a:r>
            <a:endParaRPr lang="fr-FR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ndelle" panose="02000508030000020004" pitchFamily="2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3528" y="3068960"/>
            <a:ext cx="8568952" cy="461665"/>
          </a:xfrm>
          <a:prstGeom prst="rect">
            <a:avLst/>
          </a:prstGeom>
          <a:solidFill>
            <a:srgbClr val="FF7C8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La jeune fille </a:t>
            </a: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chante une berceuse à son enfant.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erceus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4408" y="3124107"/>
            <a:ext cx="487363" cy="487363"/>
          </a:xfrm>
          <a:prstGeom prst="rect">
            <a:avLst/>
          </a:prstGeom>
        </p:spPr>
      </p:pic>
      <p:pic>
        <p:nvPicPr>
          <p:cNvPr id="4" name="L'Ondin accepte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4408" y="5085184"/>
            <a:ext cx="487363" cy="487363"/>
          </a:xfrm>
          <a:prstGeom prst="rect">
            <a:avLst/>
          </a:prstGeom>
        </p:spPr>
      </p:pic>
      <p:pic>
        <p:nvPicPr>
          <p:cNvPr id="5" name="supplication-refus-acceptation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1331" y="3933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70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3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7" grpId="0" animBg="1"/>
      <p:bldP spid="205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40449" y="195897"/>
            <a:ext cx="166421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RETROUVAILLES</a:t>
            </a:r>
            <a:endParaRPr lang="fr-CH" sz="3600" dirty="0">
              <a:latin typeface="Tandelle" panose="02000508030000020004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4944132" cy="32354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02" y="4149080"/>
            <a:ext cx="1509657" cy="23262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149080"/>
            <a:ext cx="1745268" cy="23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 mère-description (extrait5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132" y="3555106"/>
            <a:ext cx="487363" cy="487363"/>
          </a:xfrm>
          <a:prstGeom prst="rect">
            <a:avLst/>
          </a:prstGeom>
        </p:spPr>
      </p:pic>
      <p:pic>
        <p:nvPicPr>
          <p:cNvPr id="4" name="La jeune fille-description (extrait3)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0449" y="3231158"/>
            <a:ext cx="487363" cy="487363"/>
          </a:xfrm>
          <a:prstGeom prst="rect">
            <a:avLst/>
          </a:prstGeom>
        </p:spPr>
      </p:pic>
      <p:pic>
        <p:nvPicPr>
          <p:cNvPr id="3" name="Désolation (extrait résumé)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0976" y="2873177"/>
            <a:ext cx="487363" cy="487363"/>
          </a:xfrm>
          <a:prstGeom prst="rect">
            <a:avLst/>
          </a:prstGeom>
        </p:spPr>
      </p:pic>
      <p:pic>
        <p:nvPicPr>
          <p:cNvPr id="2" name="L'Ondin-description (extrait2)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0449" y="2475606"/>
            <a:ext cx="487363" cy="487363"/>
          </a:xfrm>
          <a:prstGeom prst="rect">
            <a:avLst/>
          </a:prstGeom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8184" y="2129949"/>
            <a:ext cx="7920037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0"/>
              </a:spcBef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H" altLang="fr-FR" sz="1600" dirty="0"/>
              <a:t>	     </a:t>
            </a:r>
            <a:r>
              <a:rPr lang="fr-CH" altLang="fr-FR" sz="1600" b="1" dirty="0"/>
              <a:t>Personnage ou thème </a:t>
            </a:r>
            <a:r>
              <a:rPr lang="fr-CH" altLang="fr-FR" sz="1600" b="1" dirty="0" smtClean="0"/>
              <a:t>décrit 	Comparaison avec </a:t>
            </a:r>
            <a:r>
              <a:rPr lang="fr-CH" altLang="fr-FR" sz="1600" b="1" i="1" dirty="0" smtClean="0"/>
              <a:t>Retrouvailles</a:t>
            </a:r>
            <a:endParaRPr lang="fr-FR" altLang="fr-FR" sz="1600" dirty="0"/>
          </a:p>
          <a:p>
            <a:pPr>
              <a:spcBef>
                <a:spcPct val="50000"/>
              </a:spcBef>
            </a:pPr>
            <a:r>
              <a:rPr lang="fr-CH" altLang="fr-FR" sz="1600" b="1" dirty="0"/>
              <a:t>Extrait </a:t>
            </a:r>
            <a:r>
              <a:rPr lang="fr-CH" altLang="fr-FR" sz="1600" b="1" dirty="0" smtClean="0"/>
              <a:t>1</a:t>
            </a:r>
            <a:r>
              <a:rPr lang="fr-CH" altLang="fr-FR" sz="1600" dirty="0"/>
              <a:t> :	</a:t>
            </a:r>
            <a:endParaRPr lang="fr-FR" altLang="fr-FR" sz="1600" dirty="0"/>
          </a:p>
          <a:p>
            <a:pPr>
              <a:spcBef>
                <a:spcPct val="50000"/>
              </a:spcBef>
            </a:pPr>
            <a:r>
              <a:rPr lang="fr-CH" altLang="fr-FR" sz="1600" b="1" dirty="0"/>
              <a:t>Extrait </a:t>
            </a:r>
            <a:r>
              <a:rPr lang="fr-CH" altLang="fr-FR" sz="1600" b="1" dirty="0" smtClean="0"/>
              <a:t>2</a:t>
            </a:r>
            <a:r>
              <a:rPr lang="fr-CH" altLang="fr-FR" sz="1600" dirty="0"/>
              <a:t> :</a:t>
            </a:r>
            <a:endParaRPr lang="fr-FR" altLang="fr-FR" sz="1600" dirty="0"/>
          </a:p>
          <a:p>
            <a:pPr>
              <a:spcBef>
                <a:spcPct val="50000"/>
              </a:spcBef>
            </a:pPr>
            <a:r>
              <a:rPr lang="fr-CH" altLang="fr-FR" sz="1600" b="1" dirty="0"/>
              <a:t>Extrait </a:t>
            </a:r>
            <a:r>
              <a:rPr lang="fr-CH" altLang="fr-FR" sz="1600" b="1" dirty="0" smtClean="0"/>
              <a:t>3</a:t>
            </a:r>
            <a:r>
              <a:rPr lang="fr-CH" altLang="fr-FR" sz="1600" dirty="0"/>
              <a:t> :</a:t>
            </a:r>
            <a:endParaRPr lang="fr-FR" altLang="fr-FR" sz="1600" dirty="0"/>
          </a:p>
          <a:p>
            <a:pPr>
              <a:spcBef>
                <a:spcPct val="50000"/>
              </a:spcBef>
            </a:pPr>
            <a:r>
              <a:rPr lang="fr-CH" altLang="fr-FR" sz="1600" b="1" dirty="0"/>
              <a:t>Extrait </a:t>
            </a:r>
            <a:r>
              <a:rPr lang="fr-CH" altLang="fr-FR" sz="1600" b="1" dirty="0" smtClean="0"/>
              <a:t>4</a:t>
            </a:r>
            <a:r>
              <a:rPr lang="fr-CH" altLang="fr-FR" sz="1600" dirty="0"/>
              <a:t> :</a:t>
            </a:r>
          </a:p>
          <a:p>
            <a:pPr>
              <a:spcBef>
                <a:spcPct val="50000"/>
              </a:spcBef>
            </a:pPr>
            <a:r>
              <a:rPr lang="fr-CH" altLang="fr-FR" b="1" dirty="0" smtClean="0"/>
              <a:t>Retrouvailles</a:t>
            </a:r>
            <a:r>
              <a:rPr lang="fr-CH" altLang="fr-FR" dirty="0"/>
              <a:t> </a:t>
            </a:r>
            <a:r>
              <a:rPr lang="fr-CH" altLang="fr-FR" sz="2000" dirty="0"/>
              <a:t>: La                  </a:t>
            </a:r>
            <a:r>
              <a:rPr lang="fr-CH" altLang="fr-FR" sz="2000" dirty="0" smtClean="0"/>
              <a:t>   parle </a:t>
            </a:r>
            <a:r>
              <a:rPr lang="fr-CH" altLang="fr-FR" sz="2000" dirty="0"/>
              <a:t>la première.</a:t>
            </a:r>
            <a:endParaRPr lang="fr-FR" altLang="fr-FR" sz="2000" dirty="0"/>
          </a:p>
          <a:p>
            <a:pPr>
              <a:spcBef>
                <a:spcPct val="50000"/>
              </a:spcBef>
            </a:pPr>
            <a:endParaRPr lang="fr-CH" altLang="fr-FR" sz="1600" dirty="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835150" y="2565400"/>
            <a:ext cx="2448818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/>
              <a:t>L’Ondin</a:t>
            </a:r>
            <a:endParaRPr lang="fr-FR" altLang="fr-FR" sz="1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835150" y="2924175"/>
            <a:ext cx="2448818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 smtClean="0"/>
              <a:t>Lamentations </a:t>
            </a:r>
            <a:r>
              <a:rPr lang="fr-CH" altLang="fr-FR" sz="1400" dirty="0"/>
              <a:t>de la jeune fille</a:t>
            </a:r>
            <a:endParaRPr lang="fr-FR" altLang="fr-FR" sz="1400" dirty="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835150" y="3284538"/>
            <a:ext cx="2448818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/>
              <a:t>La jeune fille</a:t>
            </a:r>
            <a:endParaRPr lang="fr-FR" altLang="fr-FR" sz="1400" dirty="0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835150" y="3644900"/>
            <a:ext cx="2448818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/>
              <a:t>La mère</a:t>
            </a:r>
            <a:endParaRPr lang="fr-FR" altLang="fr-FR" sz="1400" dirty="0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220643" y="2565400"/>
            <a:ext cx="3167781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/>
              <a:t>Plus rapide et léger, famille des bois </a:t>
            </a:r>
            <a:endParaRPr lang="fr-FR" altLang="fr-FR" sz="1400" dirty="0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220072" y="2924944"/>
            <a:ext cx="3168352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/>
              <a:t>Plus sombre et triste</a:t>
            </a:r>
            <a:endParaRPr lang="fr-FR" altLang="fr-FR" sz="1400" dirty="0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5220643" y="3284538"/>
            <a:ext cx="3167781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/>
              <a:t>P</a:t>
            </a:r>
            <a:r>
              <a:rPr lang="fr-CH" altLang="fr-FR" sz="1400" dirty="0" smtClean="0"/>
              <a:t>lus joyeux </a:t>
            </a:r>
            <a:r>
              <a:rPr lang="fr-CH" altLang="fr-FR" sz="1400" dirty="0"/>
              <a:t>et </a:t>
            </a:r>
            <a:r>
              <a:rPr lang="fr-CH" altLang="fr-FR" sz="1400" dirty="0" smtClean="0"/>
              <a:t>serein</a:t>
            </a:r>
            <a:endParaRPr lang="fr-FR" altLang="fr-FR" sz="1400" dirty="0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220643" y="3644900"/>
            <a:ext cx="3167781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400" dirty="0"/>
              <a:t>Plus inquiet et chromatique</a:t>
            </a:r>
            <a:endParaRPr lang="fr-FR" altLang="fr-FR" sz="1400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132584" y="4037002"/>
            <a:ext cx="1295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fr-CH" altLang="fr-FR" sz="2000" b="1" dirty="0"/>
              <a:t>jeune </a:t>
            </a:r>
            <a:r>
              <a:rPr lang="fr-CH" altLang="fr-FR" sz="2000" b="1" dirty="0" smtClean="0"/>
              <a:t>fille </a:t>
            </a:r>
            <a:endParaRPr lang="fr-FR" alt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259632" y="195897"/>
            <a:ext cx="129614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EXERCICE 1</a:t>
            </a:r>
            <a:endParaRPr lang="fr-CH" sz="3600" dirty="0">
              <a:latin typeface="Tandelle" panose="0200050803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47864" y="332656"/>
            <a:ext cx="5363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Quel personnage parle en premier?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trouvailles.wm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56595" y="842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2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152" grpId="0" animBg="1"/>
      <p:bldP spid="6153" grpId="0" animBg="1"/>
      <p:bldP spid="6154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61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195897"/>
            <a:ext cx="129614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EXERCICE 2</a:t>
            </a:r>
            <a:endParaRPr lang="fr-CH" sz="3600" dirty="0">
              <a:latin typeface="Tandelle" panose="0200050803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720840"/>
            <a:ext cx="5382344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Extrait 1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Lors du retour de l’Ondin, les violoncelles et contrebasses jouent parfois seuls. Qu’évoquent ces passages et qu’annoncent-ils ? </a:t>
            </a:r>
            <a:r>
              <a:rPr lang="fr-CH" dirty="0" smtClean="0"/>
              <a:t>______________________________________________________________________________________________________</a:t>
            </a:r>
            <a:endParaRPr lang="fr-CH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86001" y="4005064"/>
            <a:ext cx="5022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altLang="fr-FR" sz="1800" b="1" dirty="0"/>
              <a:t>Le vent souffle et annonce la tempête</a:t>
            </a:r>
            <a:r>
              <a:rPr lang="fr-CH" altLang="fr-FR" sz="1200" b="1" dirty="0"/>
              <a:t>.</a:t>
            </a:r>
            <a:endParaRPr lang="fr-FR" altLang="fr-FR" sz="1200" b="1" dirty="0"/>
          </a:p>
        </p:txBody>
      </p:sp>
      <p:pic>
        <p:nvPicPr>
          <p:cNvPr id="6" name="L'Ondin vient au villag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354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3263007"/>
            <a:ext cx="1745268" cy="23262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60" y="3212976"/>
            <a:ext cx="1430892" cy="22048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59632" y="908720"/>
            <a:ext cx="3408305" cy="11079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6600" dirty="0" smtClean="0">
                <a:latin typeface="Tandelle" panose="02000508030000020004" pitchFamily="2" charset="0"/>
              </a:rPr>
              <a:t>LES PERSONNAGES</a:t>
            </a:r>
            <a:endParaRPr lang="fr-CH" sz="6600" dirty="0">
              <a:latin typeface="Tandelle" panose="02000508030000020004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8" t="-5128" r="30079" b="5128"/>
          <a:stretch/>
        </p:blipFill>
        <p:spPr>
          <a:xfrm>
            <a:off x="1280914" y="3068960"/>
            <a:ext cx="1347787" cy="29717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80914" y="2492896"/>
            <a:ext cx="1055995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4400" dirty="0" smtClean="0">
                <a:latin typeface="Tandelle" panose="02000508030000020004" pitchFamily="2" charset="0"/>
              </a:rPr>
              <a:t>L’ONDIN</a:t>
            </a:r>
            <a:endParaRPr lang="fr-CH" sz="4400" dirty="0">
              <a:latin typeface="Tandelle" panose="02000508030000020004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44008" y="2499767"/>
            <a:ext cx="1867819" cy="769441"/>
          </a:xfrm>
          <a:prstGeom prst="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4400" dirty="0" smtClean="0">
                <a:latin typeface="Tandelle" panose="02000508030000020004" pitchFamily="2" charset="0"/>
              </a:rPr>
              <a:t>LA JEUNE FILLE</a:t>
            </a:r>
            <a:endParaRPr lang="fr-CH" sz="4400" dirty="0">
              <a:latin typeface="Tandelle" panose="02000508030000020004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04248" y="2515543"/>
            <a:ext cx="1164101" cy="769441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CH" sz="4400" dirty="0" smtClean="0">
                <a:latin typeface="Tandelle" panose="02000508030000020004" pitchFamily="2" charset="0"/>
              </a:rPr>
              <a:t>LA MERE</a:t>
            </a:r>
            <a:endParaRPr lang="fr-CH" sz="4400" dirty="0">
              <a:latin typeface="Tandelle" panose="02000508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720840"/>
            <a:ext cx="5382344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Extrait </a:t>
            </a: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La jeune fille, sous l’influence de sa mère, ne respecte pas l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conditions posées par l’Ondin. E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coute 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bien l’extrait suivant et décris ce que tu entends.</a:t>
            </a:r>
          </a:p>
          <a:p>
            <a:r>
              <a:rPr lang="fr-CH" dirty="0" smtClean="0"/>
              <a:t>______________________________________________________________________________________________________</a:t>
            </a:r>
            <a:endParaRPr lang="fr-CH" dirty="0"/>
          </a:p>
        </p:txBody>
      </p:sp>
      <p:sp>
        <p:nvSpPr>
          <p:cNvPr id="2" name="ZoneTexte 1"/>
          <p:cNvSpPr txBox="1"/>
          <p:nvPr/>
        </p:nvSpPr>
        <p:spPr>
          <a:xfrm>
            <a:off x="1259632" y="195897"/>
            <a:ext cx="129614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EXERCICE 2</a:t>
            </a:r>
            <a:endParaRPr lang="fr-CH" sz="3600" dirty="0">
              <a:latin typeface="Tandelle" panose="02000508030000020004" pitchFamily="2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339752" y="4221088"/>
            <a:ext cx="7561262" cy="8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CH" altLang="fr-FR" sz="1800" b="1" dirty="0"/>
              <a:t>Elle ne rejoint pas l’Ondin avant l’angélus. </a:t>
            </a:r>
            <a:endParaRPr lang="fr-CH" altLang="fr-FR" sz="1800" b="1" dirty="0" smtClean="0"/>
          </a:p>
          <a:p>
            <a:pPr>
              <a:lnSpc>
                <a:spcPct val="150000"/>
              </a:lnSpc>
            </a:pPr>
            <a:r>
              <a:rPr lang="fr-CH" altLang="fr-FR" sz="1800" b="1" dirty="0" smtClean="0"/>
              <a:t>On </a:t>
            </a:r>
            <a:r>
              <a:rPr lang="fr-CH" altLang="fr-FR" sz="1800" b="1" dirty="0"/>
              <a:t>entend les cloches sonner.</a:t>
            </a:r>
            <a:endParaRPr lang="fr-FR" altLang="fr-FR" sz="1800" b="1" dirty="0"/>
          </a:p>
        </p:txBody>
      </p:sp>
      <p:pic>
        <p:nvPicPr>
          <p:cNvPr id="6" name="Angélu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9809" y="354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720840"/>
            <a:ext cx="5382344" cy="3785652"/>
          </a:xfrm>
          <a:prstGeom prst="rect">
            <a:avLst/>
          </a:prstGeom>
          <a:solidFill>
            <a:srgbClr val="FF66CC">
              <a:alpha val="51000"/>
            </a:srgbClr>
          </a:solidFill>
        </p:spPr>
        <p:txBody>
          <a:bodyPr wrap="square">
            <a:spAutoFit/>
          </a:bodyPr>
          <a:lstStyle/>
          <a:p>
            <a:r>
              <a:rPr lang="fr-CH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Extrait </a:t>
            </a:r>
            <a:r>
              <a:rPr lang="fr-CH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CH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CH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Dans sa fureur, l’Ondin vient au village et exprime sa colère devant la maison des deux femmes. Ecoute l’extrait suivant et décris précisément ce </a:t>
            </a:r>
            <a:r>
              <a:rPr lang="fr-CH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qu’il </a:t>
            </a:r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fait.</a:t>
            </a:r>
          </a:p>
          <a:p>
            <a:r>
              <a:rPr lang="fr-CH" altLang="fr-FR" dirty="0" smtClean="0">
                <a:latin typeface="+mj-lt"/>
                <a:cs typeface="Arial" panose="020B0604020202020204" pitchFamily="34" charset="0"/>
              </a:rPr>
              <a:t>______________________________________________________________________________________________________</a:t>
            </a:r>
            <a:endParaRPr lang="fr-CH" alt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59632" y="195897"/>
            <a:ext cx="129614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EXERCICE 2</a:t>
            </a:r>
            <a:endParaRPr lang="fr-CH" sz="3600" dirty="0">
              <a:latin typeface="Tandelle" panose="02000508030000020004" pitchFamily="2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86000" y="4211612"/>
            <a:ext cx="5832475" cy="8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CH" altLang="fr-FR" sz="1800" b="1" dirty="0"/>
              <a:t>Il exige que sa femme le rejoigne et </a:t>
            </a:r>
            <a:endParaRPr lang="fr-CH" altLang="fr-FR" sz="1800" b="1" dirty="0" smtClean="0"/>
          </a:p>
          <a:p>
            <a:pPr>
              <a:lnSpc>
                <a:spcPct val="150000"/>
              </a:lnSpc>
            </a:pPr>
            <a:r>
              <a:rPr lang="fr-CH" altLang="fr-FR" sz="1800" b="1" dirty="0" smtClean="0"/>
              <a:t>il </a:t>
            </a:r>
            <a:r>
              <a:rPr lang="fr-CH" altLang="fr-FR" sz="1800" b="1" dirty="0"/>
              <a:t>frappe de grands coups à la porte.</a:t>
            </a:r>
            <a:endParaRPr lang="fr-FR" altLang="fr-FR" sz="1800" b="1" dirty="0"/>
          </a:p>
        </p:txBody>
      </p:sp>
      <p:pic>
        <p:nvPicPr>
          <p:cNvPr id="4" name="Coups à la port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7115" y="354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9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ps à la porte - ca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338388"/>
            <a:ext cx="4746625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59632" y="195897"/>
            <a:ext cx="129614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EXERCICE 2</a:t>
            </a:r>
            <a:endParaRPr lang="fr-CH" sz="3600" dirty="0">
              <a:latin typeface="Tandelle" panose="02000508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3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720840"/>
            <a:ext cx="5382344" cy="3785652"/>
          </a:xfrm>
          <a:prstGeom prst="rect">
            <a:avLst/>
          </a:prstGeom>
          <a:solidFill>
            <a:srgbClr val="F49C0C">
              <a:alpha val="50980"/>
            </a:srgbClr>
          </a:solidFill>
        </p:spPr>
        <p:txBody>
          <a:bodyPr wrap="square">
            <a:spAutoFit/>
          </a:bodyPr>
          <a:lstStyle/>
          <a:p>
            <a:r>
              <a:rPr lang="fr-CH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Extrait </a:t>
            </a:r>
            <a:r>
              <a:rPr lang="fr-CH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CH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CH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altLang="fr-FR" dirty="0">
                <a:latin typeface="Arial" panose="020B0604020202020204" pitchFamily="34" charset="0"/>
                <a:cs typeface="Arial" panose="020B0604020202020204" pitchFamily="34" charset="0"/>
              </a:rPr>
              <a:t>L’Ondin déchaîne les éléments et déclenche une terrible tempête. Trompée par la jeune fille, il se venge de manière terrible. Décris les événements de la fin de l’histoire.</a:t>
            </a:r>
          </a:p>
          <a:p>
            <a:r>
              <a:rPr lang="fr-CH" altLang="fr-FR" dirty="0" smtClean="0"/>
              <a:t>______________________________________________________________________________________________________</a:t>
            </a:r>
            <a:endParaRPr lang="fr-CH" alt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59632" y="195897"/>
            <a:ext cx="129614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600" dirty="0" smtClean="0">
                <a:latin typeface="Tandelle" panose="02000508030000020004" pitchFamily="2" charset="0"/>
              </a:rPr>
              <a:t>EXERCICE 2</a:t>
            </a:r>
            <a:endParaRPr lang="fr-CH" sz="3600" dirty="0">
              <a:latin typeface="Tandelle" panose="02000508030000020004" pitchFamily="2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286000" y="4221088"/>
            <a:ext cx="7561262" cy="128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CH" altLang="fr-FR" sz="1800" b="1" dirty="0"/>
              <a:t>Au comble de la fureur, l’Ondin se venge </a:t>
            </a:r>
            <a:endParaRPr lang="fr-CH" altLang="fr-FR" sz="1800" b="1" dirty="0" smtClean="0"/>
          </a:p>
          <a:p>
            <a:pPr>
              <a:lnSpc>
                <a:spcPct val="150000"/>
              </a:lnSpc>
            </a:pPr>
            <a:r>
              <a:rPr lang="fr-CH" altLang="fr-FR" sz="1800" b="1" dirty="0" smtClean="0"/>
              <a:t>en </a:t>
            </a:r>
            <a:r>
              <a:rPr lang="fr-CH" altLang="fr-FR" sz="1800" b="1" dirty="0"/>
              <a:t>déposant le corps sans vie de l’enfant </a:t>
            </a:r>
            <a:endParaRPr lang="fr-CH" altLang="fr-FR" sz="1800" b="1" dirty="0" smtClean="0"/>
          </a:p>
          <a:p>
            <a:pPr>
              <a:lnSpc>
                <a:spcPct val="150000"/>
              </a:lnSpc>
            </a:pPr>
            <a:r>
              <a:rPr lang="fr-CH" altLang="fr-FR" sz="1800" b="1" dirty="0" smtClean="0"/>
              <a:t>devant </a:t>
            </a:r>
            <a:r>
              <a:rPr lang="fr-CH" altLang="fr-FR" sz="1800" b="1" dirty="0"/>
              <a:t>la porte de la maison.</a:t>
            </a:r>
            <a:endParaRPr lang="fr-FR" altLang="fr-FR" sz="1800" b="1" dirty="0"/>
          </a:p>
        </p:txBody>
      </p:sp>
      <p:pic>
        <p:nvPicPr>
          <p:cNvPr id="9" name="Tempête-Dram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4888" y="354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9"/>
          <p:cNvSpPr>
            <a:spLocks noChangeArrowheads="1"/>
          </p:cNvSpPr>
          <p:nvPr/>
        </p:nvSpPr>
        <p:spPr bwMode="auto">
          <a:xfrm>
            <a:off x="1595548" y="1196752"/>
            <a:ext cx="6253588" cy="5328591"/>
          </a:xfrm>
          <a:prstGeom prst="rect">
            <a:avLst/>
          </a:prstGeom>
          <a:solidFill>
            <a:srgbClr val="66FF99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691680" y="1340768"/>
            <a:ext cx="615745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 un peuplier surplombant le lac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s'était assis un soir un ondin :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 Brille, lune, lune, brille,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que couse mon aiguille.</a:t>
            </a:r>
          </a:p>
          <a:p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 couds, je couds mes chaussures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l'eau et pour la terre</a:t>
            </a:r>
          </a:p>
          <a:p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Brille, lune, lune, brille,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que couse mon aiguille.</a:t>
            </a:r>
          </a:p>
          <a:p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Aujourd'hui c'est jeudi, demain vendredi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 couds, je couds ma casaque.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Brille, lune, lune, brille,</a:t>
            </a:r>
            <a:b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que couse mon aiguille.</a:t>
            </a:r>
            <a:endParaRPr lang="fr-FR" altLang="zh-CN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r>
              <a:rPr lang="fr-FR" altLang="zh-CN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Costume vert, chaussures rouges,</a:t>
            </a:r>
            <a:br>
              <a:rPr lang="fr-FR" altLang="zh-CN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c'est demain que je me marie.</a:t>
            </a:r>
          </a:p>
          <a:p>
            <a:r>
              <a:rPr lang="fr-FR" altLang="zh-CN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Brille, lune, lune, brille,</a:t>
            </a:r>
            <a:br>
              <a:rPr lang="fr-FR" altLang="zh-CN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pour que couse mon aiguille ».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39552" y="260648"/>
            <a:ext cx="1055995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4400" dirty="0" smtClean="0">
                <a:latin typeface="Tandelle" panose="02000508030000020004" pitchFamily="2" charset="0"/>
              </a:rPr>
              <a:t>L’ONDIN</a:t>
            </a:r>
            <a:endParaRPr lang="fr-CH" sz="4400" dirty="0">
              <a:latin typeface="Tandelle" panose="02000508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3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Ondin - descrip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692696"/>
            <a:ext cx="487363" cy="487363"/>
          </a:xfrm>
          <a:prstGeom prst="rect">
            <a:avLst/>
          </a:prstGeom>
        </p:spPr>
      </p:pic>
      <p:pic>
        <p:nvPicPr>
          <p:cNvPr id="5122" name="Picture 9" descr="IMG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076" y="11682"/>
            <a:ext cx="5470922" cy="74497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988246" y="1196752"/>
            <a:ext cx="1439292" cy="504056"/>
          </a:xfrm>
          <a:prstGeom prst="rect">
            <a:avLst/>
          </a:prstGeom>
          <a:solidFill>
            <a:schemeClr val="accent1">
              <a:alpha val="2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2400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779912" y="5733256"/>
            <a:ext cx="936104" cy="864096"/>
          </a:xfrm>
          <a:prstGeom prst="rect">
            <a:avLst/>
          </a:prstGeom>
          <a:solidFill>
            <a:schemeClr val="accent1">
              <a:alpha val="2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7" grpId="0" animBg="1"/>
      <p:bldP spid="41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" b="-545"/>
          <a:stretch>
            <a:fillRect/>
          </a:stretch>
        </p:blipFill>
        <p:spPr>
          <a:xfrm>
            <a:off x="1181100" y="609600"/>
            <a:ext cx="67818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051050" y="2060575"/>
            <a:ext cx="5329238" cy="1152525"/>
          </a:xfrm>
          <a:prstGeom prst="rect">
            <a:avLst/>
          </a:prstGeom>
          <a:solidFill>
            <a:schemeClr val="accent1">
              <a:alpha val="2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24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4487" r="32305"/>
          <a:stretch/>
        </p:blipFill>
        <p:spPr>
          <a:xfrm>
            <a:off x="2051720" y="3212976"/>
            <a:ext cx="1440160" cy="3461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-27384"/>
            <a:ext cx="4972199" cy="69995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989512" y="116979"/>
            <a:ext cx="1871885" cy="575717"/>
          </a:xfrm>
          <a:prstGeom prst="rect">
            <a:avLst/>
          </a:prstGeom>
          <a:solidFill>
            <a:schemeClr val="accent1">
              <a:alpha val="2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2400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4989512" y="2132856"/>
            <a:ext cx="1871885" cy="576064"/>
          </a:xfrm>
          <a:prstGeom prst="rect">
            <a:avLst/>
          </a:prstGeom>
          <a:solidFill>
            <a:schemeClr val="accent1">
              <a:alpha val="2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4" name="Rectangle 50"/>
          <p:cNvSpPr>
            <a:spLocks noChangeArrowheads="1"/>
          </p:cNvSpPr>
          <p:nvPr/>
        </p:nvSpPr>
        <p:spPr bwMode="auto">
          <a:xfrm>
            <a:off x="2123727" y="5516389"/>
            <a:ext cx="6335466" cy="1441003"/>
          </a:xfrm>
          <a:prstGeom prst="rect">
            <a:avLst/>
          </a:prstGeom>
          <a:solidFill>
            <a:srgbClr val="FF66CC">
              <a:alpha val="4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193" name="Rectangle 49"/>
          <p:cNvSpPr>
            <a:spLocks noChangeArrowheads="1"/>
          </p:cNvSpPr>
          <p:nvPr/>
        </p:nvSpPr>
        <p:spPr bwMode="auto">
          <a:xfrm>
            <a:off x="2339751" y="1597173"/>
            <a:ext cx="5832649" cy="3776043"/>
          </a:xfrm>
          <a:prstGeom prst="rect">
            <a:avLst/>
          </a:prstGeom>
          <a:solidFill>
            <a:srgbClr val="FF7C8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192" name="Rectangle 48"/>
          <p:cNvSpPr>
            <a:spLocks noChangeArrowheads="1"/>
          </p:cNvSpPr>
          <p:nvPr/>
        </p:nvSpPr>
        <p:spPr bwMode="auto">
          <a:xfrm>
            <a:off x="2123727" y="3643"/>
            <a:ext cx="5616625" cy="1409133"/>
          </a:xfrm>
          <a:prstGeom prst="rect">
            <a:avLst/>
          </a:prstGeom>
          <a:solidFill>
            <a:srgbClr val="FF66CC">
              <a:alpha val="2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6189" name="Rectangle 45"/>
          <p:cNvSpPr>
            <a:spLocks noChangeArrowheads="1"/>
          </p:cNvSpPr>
          <p:nvPr/>
        </p:nvSpPr>
        <p:spPr bwMode="auto">
          <a:xfrm>
            <a:off x="2479675" y="3643"/>
            <a:ext cx="6033318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LA JEUNE FILLE SE </a:t>
            </a:r>
            <a:r>
              <a:rPr lang="fr-FR" altLang="zh-CN" sz="2000" b="1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LEVA DE BON </a:t>
            </a: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MATIN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ET FIT UN BALLOT DE SON LINGE :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« AU LAC MAMAN JE VAIS ALLER,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MES FICHUS JE LAVERAI. » </a:t>
            </a:r>
          </a:p>
          <a:p>
            <a:endParaRPr lang="fr-FR" altLang="zh-CN" sz="2000" b="1" dirty="0" smtClean="0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« N'Y VA PAS, N'Y VA PAS, MA FILLE,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RESTE À LA MAISON AUJOURD'HUI !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J'AI RÊVÉ MALHEUR CETTE NUIT :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VERS LE LAC NE VA PAS MA FILLE. </a:t>
            </a:r>
          </a:p>
          <a:p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JE CHOISISSAIS POUR TOI DES PERLES,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ET TOUT DE BLANC JE T'HABILLAIS,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UNE JUPE À L'ÉCUME PAREILLE :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VERS LE LAC NE VA PAS MA FILLE. » </a:t>
            </a:r>
          </a:p>
          <a:p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ROBE BLANCHE ANNONCE TRISTESSE,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ET LES PERLES RECÈLENT LES LARMES,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VENDREDI EST JOUR DE MALHEUR : </a:t>
            </a:r>
          </a:p>
          <a:p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VERS LE LAC NE VA PAS MA FILLE. »</a:t>
            </a:r>
          </a:p>
          <a:p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LA FILLE NE PEUT RESTER EN PLACE,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QUI SE SENT POUSSÉE VERS LE LAC,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VERS LE LAC SANS CESSE ATTIRÉE,</a:t>
            </a:r>
            <a:b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</a:br>
            <a:r>
              <a:rPr lang="fr-FR" altLang="zh-CN" sz="2000" b="1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RIEN À LA MAISON NE VA COMME ELLE VEUT. </a:t>
            </a:r>
            <a:endParaRPr lang="fr-FR" altLang="zh-CN" sz="2000" b="1" dirty="0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499319"/>
            <a:ext cx="1867819" cy="769441"/>
          </a:xfrm>
          <a:prstGeom prst="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4400" dirty="0" smtClean="0">
                <a:latin typeface="Tandelle" panose="02000508030000020004" pitchFamily="2" charset="0"/>
              </a:rPr>
              <a:t>LA JEUNE FILLE</a:t>
            </a:r>
            <a:endParaRPr lang="fr-CH" sz="4400" dirty="0">
              <a:latin typeface="Tandelle" panose="02000508030000020004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83230" y="3100473"/>
            <a:ext cx="1164101" cy="769441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CH" sz="4400" dirty="0" smtClean="0">
                <a:latin typeface="Tandelle" panose="02000508030000020004" pitchFamily="2" charset="0"/>
              </a:rPr>
              <a:t>LA MERE</a:t>
            </a:r>
            <a:endParaRPr lang="fr-CH" sz="4400" dirty="0">
              <a:latin typeface="Tandelle" panose="02000508030000020004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7858" y="5852169"/>
            <a:ext cx="1867819" cy="769441"/>
          </a:xfrm>
          <a:prstGeom prst="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4400" dirty="0" smtClean="0">
                <a:latin typeface="Tandelle" panose="02000508030000020004" pitchFamily="2" charset="0"/>
              </a:rPr>
              <a:t>LA JEUNE FILLE</a:t>
            </a:r>
            <a:endParaRPr lang="fr-CH" sz="4400" dirty="0">
              <a:latin typeface="Tandelle" panose="02000508030000020004" pitchFamily="2" charset="0"/>
            </a:endParaRPr>
          </a:p>
        </p:txBody>
      </p:sp>
      <p:pic>
        <p:nvPicPr>
          <p:cNvPr id="3" name="3La mère - descrip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659" y="2780928"/>
            <a:ext cx="487363" cy="487363"/>
          </a:xfrm>
          <a:prstGeom prst="rect">
            <a:avLst/>
          </a:prstGeom>
        </p:spPr>
      </p:pic>
      <p:pic>
        <p:nvPicPr>
          <p:cNvPr id="4" name="2La jeune fille - descrip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917" y="114995"/>
            <a:ext cx="487363" cy="487363"/>
          </a:xfrm>
          <a:prstGeom prst="rect">
            <a:avLst/>
          </a:prstGeom>
        </p:spPr>
      </p:pic>
      <p:pic>
        <p:nvPicPr>
          <p:cNvPr id="5" name="4La jeune fille - Joi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8028" y="5484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99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9"/>
          <p:cNvSpPr>
            <a:spLocks noChangeArrowheads="1"/>
          </p:cNvSpPr>
          <p:nvPr/>
        </p:nvSpPr>
        <p:spPr bwMode="auto">
          <a:xfrm>
            <a:off x="1187624" y="2060848"/>
            <a:ext cx="6840760" cy="3456384"/>
          </a:xfrm>
          <a:prstGeom prst="rect">
            <a:avLst/>
          </a:prstGeom>
          <a:solidFill>
            <a:srgbClr val="66FF99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59632" y="2276872"/>
            <a:ext cx="691276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ELLE Y TREMPA LE PREMIER FICHU -</a:t>
            </a:r>
            <a:b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PASSERELLE ALORS S'EFFONDRA,</a:t>
            </a:r>
            <a:b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L'EAU PROFONDE TOURBILLONNA</a:t>
            </a:r>
            <a:b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ENTRAÎNANT LA JEUNE FILLE.</a:t>
            </a:r>
          </a:p>
          <a:p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ONDES DU FOND REMONTÈRENT,</a:t>
            </a:r>
            <a:b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FORMANT DE LARGES CERCLES,</a:t>
            </a:r>
            <a:b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L'HOMME VERT BATTIT DES MAINS</a:t>
            </a:r>
            <a:b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 LE PEUPLIER AUPRÈS DES ROCHERS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L'enlève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843" y="5722019"/>
            <a:ext cx="487363" cy="4873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5538" y="476672"/>
            <a:ext cx="1893467" cy="11079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6600" dirty="0" smtClean="0">
                <a:latin typeface="Tandelle" panose="02000508030000020004" pitchFamily="2" charset="0"/>
              </a:rPr>
              <a:t>LE DRAME</a:t>
            </a:r>
            <a:endParaRPr lang="fr-CH" sz="6600" dirty="0">
              <a:latin typeface="Tandelle" panose="02000508030000020004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4487" r="32305"/>
          <a:stretch/>
        </p:blipFill>
        <p:spPr>
          <a:xfrm flipH="1">
            <a:off x="7884368" y="332656"/>
            <a:ext cx="960751" cy="23088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76672"/>
            <a:ext cx="107481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5538" y="476672"/>
            <a:ext cx="2836226" cy="11079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6600" dirty="0" smtClean="0">
                <a:latin typeface="Tandelle" panose="02000508030000020004" pitchFamily="2" charset="0"/>
              </a:rPr>
              <a:t>LAMENTATIONS</a:t>
            </a:r>
            <a:endParaRPr lang="fr-CH" sz="6600" dirty="0">
              <a:latin typeface="Tandelle" panose="02000508030000020004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0888"/>
            <a:ext cx="5000049" cy="39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424</Words>
  <Application>Microsoft Office PowerPoint</Application>
  <PresentationFormat>Affichage à l'écran (4:3)</PresentationFormat>
  <Paragraphs>160</Paragraphs>
  <Slides>23</Slides>
  <Notes>0</Notes>
  <HiddenSlides>0</HiddenSlides>
  <MMClips>24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Rion</dc:creator>
  <cp:lastModifiedBy>Alpianiste</cp:lastModifiedBy>
  <cp:revision>72</cp:revision>
  <dcterms:created xsi:type="dcterms:W3CDTF">2006-01-04T18:03:37Z</dcterms:created>
  <dcterms:modified xsi:type="dcterms:W3CDTF">2018-11-11T12:41:14Z</dcterms:modified>
</cp:coreProperties>
</file>